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860"/>
    <a:srgbClr val="98C4A6"/>
    <a:srgbClr val="E3D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6" autoAdjust="0"/>
    <p:restoredTop sz="77436" autoAdjust="0"/>
  </p:normalViewPr>
  <p:slideViewPr>
    <p:cSldViewPr snapToGrid="0">
      <p:cViewPr varScale="1">
        <p:scale>
          <a:sx n="92" d="100"/>
          <a:sy n="92" d="100"/>
        </p:scale>
        <p:origin x="184" y="184"/>
      </p:cViewPr>
      <p:guideLst>
        <p:guide orient="horz" pos="21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en-US" sz="1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Korea Camping Market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Size(Billion$)</c:v>
                </c:pt>
              </c:strCache>
            </c:strRef>
          </c:tx>
          <c:spPr>
            <a:solidFill>
              <a:srgbClr val="4E8860"/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2.2999999999999998</c:v>
                </c:pt>
                <c:pt idx="2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A-4653-8496-EA427DC7FF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Size(Million)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4.3</c:v>
                </c:pt>
                <c:pt idx="1">
                  <c:v>6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EA-4653-8496-EA427DC7F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4955064"/>
        <c:axId val="294953752"/>
      </c:barChart>
      <c:catAx>
        <c:axId val="29495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ore-KR"/>
          </a:p>
        </c:txPr>
        <c:crossAx val="294953752"/>
        <c:crosses val="autoZero"/>
        <c:auto val="1"/>
        <c:lblAlgn val="ctr"/>
        <c:lblOffset val="100"/>
        <c:tickMarkSkip val="1"/>
        <c:noMultiLvlLbl val="0"/>
      </c:catAx>
      <c:valAx>
        <c:axId val="29495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ore-KR"/>
          </a:p>
        </c:txPr>
        <c:crossAx val="29495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00" b="0" i="0" u="none">
              <a:solidFill>
                <a:schemeClr val="tx1">
                  <a:lumMod val="65000"/>
                  <a:lumOff val="35000"/>
                </a:schemeClr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ore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62" b="0" i="0" u="none" strike="noStrike" baseline="0" dirty="0">
                <a:effectLst/>
              </a:rPr>
              <a:t>Korean living style</a:t>
            </a:r>
            <a:endParaRPr lang="en-US" altLang="ko-KR" dirty="0"/>
          </a:p>
        </c:rich>
      </c:tx>
      <c:layout>
        <c:manualLayout>
          <c:xMode val="edge"/>
          <c:yMode val="edge"/>
          <c:x val="0.2164367886780228"/>
          <c:y val="1.22025558458240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Camping equipment purchase rate</c:v>
                </c:pt>
              </c:strCache>
            </c:strRef>
          </c:tx>
          <c:explosion val="10"/>
          <c:dPt>
            <c:idx val="0"/>
            <c:bubble3D val="0"/>
            <c:explosion val="0"/>
            <c:spPr>
              <a:solidFill>
                <a:srgbClr val="4E88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4C1-47DE-A964-BDC473E7A84F}"/>
              </c:ext>
            </c:extLst>
          </c:dPt>
          <c:dPt>
            <c:idx val="1"/>
            <c:bubble3D val="0"/>
            <c:explosion val="0"/>
            <c:spPr>
              <a:solidFill>
                <a:srgbClr val="E3DDC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C1-47DE-A964-BDC473E7A84F}"/>
              </c:ext>
            </c:extLst>
          </c:dPt>
          <c:cat>
            <c:strRef>
              <c:f>Sheet1!$A$2:$A$3</c:f>
              <c:strCache>
                <c:ptCount val="2"/>
                <c:pt idx="0">
                  <c:v>Apartment</c:v>
                </c:pt>
                <c:pt idx="1">
                  <c:v>50s~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62.3</c:v>
                </c:pt>
                <c:pt idx="1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1-47DE-A964-BDC473E7A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en-US" sz="17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Ratio of camping tools purchased by age group</a:t>
            </a:r>
            <a:endParaRPr lang="en-US" sz="1700"/>
          </a:p>
        </c:rich>
      </c:tx>
      <c:layout>
        <c:manualLayout>
          <c:xMode val="edge"/>
          <c:yMode val="edge"/>
          <c:x val="0"/>
          <c:y val="2.243985034714877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Experience of using shared services by age group</c:v>
                </c:pt>
              </c:strCache>
            </c:strRef>
          </c:tx>
          <c:dPt>
            <c:idx val="0"/>
            <c:bubble3D val="0"/>
            <c:spPr>
              <a:solidFill>
                <a:srgbClr val="4E88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E7-4CDA-8BDC-621AC03218F8}"/>
              </c:ext>
            </c:extLst>
          </c:dPt>
          <c:dPt>
            <c:idx val="1"/>
            <c:bubble3D val="0"/>
            <c:spPr>
              <a:solidFill>
                <a:srgbClr val="98C4A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E7-4CDA-8BDC-621AC03218F8}"/>
              </c:ext>
            </c:extLst>
          </c:dPt>
          <c:dPt>
            <c:idx val="2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E7-4CDA-8BDC-621AC03218F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E7-4CDA-8BDC-621AC03218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E7-4CDA-8BDC-621AC03218F8}"/>
              </c:ext>
            </c:extLst>
          </c:dPt>
          <c:dLbls>
            <c:dLbl>
              <c:idx val="0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lstStyle/>
                <a:p>
                  <a:pPr algn="l">
                    <a:defRPr sz="1600" b="1" i="0" u="none">
                      <a:solidFill>
                        <a:schemeClr val="bg1"/>
                      </a:solidFill>
                      <a:latin typeface="+mn-lt" panose="00000000000000000000"/>
                      <a:ea typeface="+mn-ea" panose="00000000000000000000"/>
                      <a:cs typeface="+mn-ea" panose="00000000000000000000"/>
                      <a:sym typeface="+mn-ea" panose="00000000000000000000"/>
                    </a:defRPr>
                  </a:pPr>
                  <a:endParaRPr lang="ko-Kore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94E7-4CDA-8BDC-621AC03218F8}"/>
                </c:ext>
              </c:extLst>
            </c:dLbl>
            <c:dLbl>
              <c:idx val="1"/>
              <c:tx>
                <c:rich>
                  <a:bodyPr rot="0" vert="horz" wrap="none" lIns="0" tIns="0" rIns="0" bIns="0" anchor="ctr" anchorCtr="1"/>
                  <a:lstStyle/>
                  <a:p>
                    <a:pPr algn="l">
                      <a:defRPr sz="6600" b="0" i="0" u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 panose="00000000000000000000"/>
                        <a:ea typeface="+mn-ea" panose="00000000000000000000"/>
                        <a:cs typeface="+mn-ea" panose="00000000000000000000"/>
                        <a:sym typeface="+mn-ea" panose="00000000000000000000"/>
                      </a:defRPr>
                    </a:pPr>
                    <a:r>
                      <a:rPr lang="en-US" altLang="ko-KR" sz="2000" dirty="0">
                        <a:ln>
                          <a:noFill/>
                        </a:ln>
                        <a:solidFill>
                          <a:schemeClr val="accent1"/>
                        </a:solidFill>
                      </a:rPr>
                      <a:t>39</a:t>
                    </a:r>
                  </a:p>
                </c:rich>
              </c:tx>
              <c:spPr>
                <a:noFill/>
                <a:ln w="9525"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5899004275152509"/>
                      <c:h val="0.1141514395877914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94E7-4CDA-8BDC-621AC03218F8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20s</c:v>
                </c:pt>
                <c:pt idx="1">
                  <c:v>30s</c:v>
                </c:pt>
                <c:pt idx="2">
                  <c:v>40s</c:v>
                </c:pt>
                <c:pt idx="3">
                  <c:v>50s</c:v>
                </c:pt>
                <c:pt idx="4">
                  <c:v>60s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15.8</c:v>
                </c:pt>
                <c:pt idx="1">
                  <c:v>38.9</c:v>
                </c:pt>
                <c:pt idx="2">
                  <c:v>31.4</c:v>
                </c:pt>
                <c:pt idx="3">
                  <c:v>11.5</c:v>
                </c:pt>
                <c:pt idx="4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E7-4CDA-8BDC-621AC0321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ore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Camping Search Rate</c:v>
                </c:pt>
              </c:strCache>
            </c:strRef>
          </c:tx>
          <c:spPr>
            <a:solidFill>
              <a:srgbClr val="4E8860"/>
            </a:solidFill>
          </c:spPr>
          <c:dPt>
            <c:idx val="0"/>
            <c:bubble3D val="0"/>
            <c:spPr>
              <a:solidFill>
                <a:srgbClr val="4E88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C7-4C94-810C-C260EC8DDDDA}"/>
              </c:ext>
            </c:extLst>
          </c:dPt>
          <c:dPt>
            <c:idx val="1"/>
            <c:bubble3D val="0"/>
            <c:spPr>
              <a:solidFill>
                <a:srgbClr val="98C4A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3C7-4C94-810C-C260EC8DDDD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A0BAC49-59A5-4CD3-B20E-D8A25DBD3361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sz="2000"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3C7-4C94-810C-C260EC8DDDDA}"/>
                </c:ext>
              </c:extLst>
            </c:dLbl>
            <c:dLbl>
              <c:idx val="1"/>
              <c:layout>
                <c:manualLayout>
                  <c:x val="0.13977677842040856"/>
                  <c:y val="-0.237524840158977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A33AF83-092D-41B0-8767-5251AE85B302}" type="VALUE">
                      <a:rPr lang="en-US" altLang="ko-KR" sz="1800" dirty="0"/>
                      <a:pPr>
                        <a:defRPr/>
                      </a:pPr>
                      <a:t>[값]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194445893995463"/>
                      <c:h val="0.125730804677149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3C7-4C94-810C-C260EC8DDD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7-4C94-810C-C260EC8DD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3"/>
            </a:solidFill>
            <a:ln w="9525" cap="flat" cmpd="sng" algn="ctr">
              <a:noFill/>
              <a:prstDash val="solid"/>
              <a:round/>
            </a:ln>
          </c:spPr>
          <c:invertIfNegative val="0"/>
          <c:dPt>
            <c:idx val="0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1-1202-45D6-ABC8-7E43C1CCA27E}"/>
              </c:ext>
            </c:extLst>
          </c:dPt>
          <c:cat>
            <c:strRef>
              <c:f>Sheet1!$A$2:$A$6</c:f>
              <c:strCache>
                <c:ptCount val="5"/>
                <c:pt idx="0">
                  <c:v>World average</c:v>
                </c:pt>
                <c:pt idx="1">
                  <c:v>Korea</c:v>
                </c:pt>
                <c:pt idx="2">
                  <c:v>USA</c:v>
                </c:pt>
                <c:pt idx="3">
                  <c:v>Japan</c:v>
                </c:pt>
                <c:pt idx="4">
                  <c:v>China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53.6</c:v>
                </c:pt>
                <c:pt idx="1">
                  <c:v>89.3</c:v>
                </c:pt>
                <c:pt idx="2">
                  <c:v>72.3</c:v>
                </c:pt>
                <c:pt idx="3">
                  <c:v>74.3</c:v>
                </c:pt>
                <c:pt idx="4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2-45D6-ABC8-7E43C1CCA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30"/>
        <c:axId val="430212417"/>
        <c:axId val="258693707"/>
      </c:barChart>
      <c:catAx>
        <c:axId val="43021241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8693707"/>
        <c:crosses val="autoZero"/>
        <c:auto val="1"/>
        <c:lblAlgn val="ctr"/>
        <c:lblOffset val="100"/>
        <c:tickMarkSkip val="1"/>
        <c:noMultiLvlLbl val="0"/>
      </c:catAx>
      <c:valAx>
        <c:axId val="25869370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crossAx val="430212417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함초롬돋움" panose="00000000000000000000"/>
          <a:ea typeface="함초롬돋움" panose="00000000000000000000"/>
          <a:cs typeface="함초롬돋움" panose="00000000000000000000"/>
          <a:sym typeface="함초롬돋움" panose="00000000000000000000"/>
        </a:defRPr>
      </a:pPr>
      <a:endParaRPr lang="ko-Kore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rgbClr val="4E8860"/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670000</c:v>
                </c:pt>
                <c:pt idx="1">
                  <c:v>2072000</c:v>
                </c:pt>
                <c:pt idx="2">
                  <c:v>3690000</c:v>
                </c:pt>
                <c:pt idx="3">
                  <c:v>6170000</c:v>
                </c:pt>
                <c:pt idx="4">
                  <c:v>13325000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F5-4A1D-888F-240429AB76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Sheet1!$A$3:$A$7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Sheet1!$C$3:$C$7</c:f>
              <c:numCache>
                <c:formatCode>General</c:formatCode>
                <c:ptCount val="5"/>
                <c:pt idx="0">
                  <c:v>1169500</c:v>
                </c:pt>
                <c:pt idx="1">
                  <c:v>2800000</c:v>
                </c:pt>
                <c:pt idx="2">
                  <c:v>4502500</c:v>
                </c:pt>
                <c:pt idx="3">
                  <c:v>6480000</c:v>
                </c:pt>
                <c:pt idx="4">
                  <c:v>11420000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F5-4A1D-888F-240429AB76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Sheet1!$A$3:$A$7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Sheet1!$D$3:$D$7</c:f>
              <c:numCache>
                <c:formatCode>General</c:formatCode>
                <c:ptCount val="5"/>
                <c:pt idx="0">
                  <c:v>40000</c:v>
                </c:pt>
                <c:pt idx="1">
                  <c:v>80000</c:v>
                </c:pt>
                <c:pt idx="2">
                  <c:v>150000</c:v>
                </c:pt>
                <c:pt idx="3">
                  <c:v>200000</c:v>
                </c:pt>
                <c:pt idx="4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F5-4A1D-888F-240429AB7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7456680"/>
        <c:axId val="747458320"/>
      </c:lineChart>
      <c:catAx>
        <c:axId val="74745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47458320"/>
        <c:crosses val="autoZero"/>
        <c:auto val="1"/>
        <c:lblAlgn val="ctr"/>
        <c:lblOffset val="100"/>
        <c:noMultiLvlLbl val="0"/>
      </c:catAx>
      <c:valAx>
        <c:axId val="74745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4745668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4.1552976580788589E-2"/>
                <c:y val="0.84601938943121013"/>
              </c:manualLayout>
            </c:layout>
            <c:tx>
              <c:rich>
                <a:bodyPr rot="0" spcFirstLastPara="1" vertOverflow="ellipsis" wrap="square" anchor="ctr" anchorCtr="1"/>
                <a:lstStyle/>
                <a:p>
                  <a:pPr>
                    <a:defRPr sz="133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$M</a:t>
                  </a:r>
                  <a:endParaRPr lang="ko-KR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0.46024</cdr:x>
      <cdr:y>0.66561</cdr:y>
    </cdr:from>
    <cdr:to>
      <cdr:x>0.79345</cdr:x>
      <cdr:y>0.84635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9D7C2AC-F0B0-ECEE-2CAF-EF7881995AAF}"/>
            </a:ext>
          </a:extLst>
        </cdr:cNvPr>
        <cdr:cNvSpPr txBox="1"/>
      </cdr:nvSpPr>
      <cdr:spPr>
        <a:xfrm xmlns:a="http://schemas.openxmlformats.org/drawingml/2006/main">
          <a:off x="1744882" y="2215415"/>
          <a:ext cx="1263314" cy="6015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3200" dirty="0">
              <a:solidFill>
                <a:schemeClr val="bg1"/>
              </a:solidFill>
            </a:rPr>
            <a:t>62.3%</a:t>
          </a:r>
          <a:endParaRPr lang="ko-KR" altLang="en-US" sz="32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2022. 8. 11.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매 페이지마다 브랜드 언급하기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Signed </a:t>
            </a:r>
            <a:r>
              <a:rPr lang="en-US" altLang="ko-KR">
                <a:sym typeface="Wingdings" pitchFamily="2" charset="2"/>
              </a:rPr>
              <a:t> sign</a:t>
            </a:r>
          </a:p>
          <a:p>
            <a:pPr lvl="0">
              <a:defRPr/>
            </a:pPr>
            <a:r>
              <a:rPr lang="en-US" altLang="ko-KR">
                <a:sym typeface="Wingdings" pitchFamily="2" charset="2"/>
              </a:rPr>
              <a:t>23</a:t>
            </a:r>
            <a:r>
              <a:rPr lang="ko-KR" altLang="en-US">
                <a:sym typeface="Wingdings" pitchFamily="2" charset="2"/>
              </a:rPr>
              <a:t>년</a:t>
            </a:r>
            <a:r>
              <a:rPr lang="en-US" altLang="ko-KR">
                <a:sym typeface="Wingdings" pitchFamily="2" charset="2"/>
              </a:rPr>
              <a:t>-</a:t>
            </a:r>
            <a:r>
              <a:rPr lang="ko-KR" altLang="en-US">
                <a:sym typeface="Wingdings" pitchFamily="2" charset="2"/>
              </a:rPr>
              <a:t>클리닝 서비스</a:t>
            </a:r>
            <a:r>
              <a:rPr lang="en-US" altLang="ko-KR">
                <a:sym typeface="Wingdings" pitchFamily="2" charset="2"/>
              </a:rPr>
              <a:t>, </a:t>
            </a:r>
            <a:r>
              <a:rPr lang="ko-KR" altLang="en-US">
                <a:sym typeface="Wingdings" pitchFamily="2" charset="2"/>
              </a:rPr>
              <a:t>자체배송 서비스 시작</a:t>
            </a: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r>
              <a:rPr lang="en-US" altLang="ko-KR">
                <a:sym typeface="Wingdings" pitchFamily="2" charset="2"/>
              </a:rPr>
              <a:t>24</a:t>
            </a:r>
            <a:r>
              <a:rPr lang="ko-KR" altLang="en-US">
                <a:sym typeface="Wingdings" pitchFamily="2" charset="2"/>
              </a:rPr>
              <a:t>년</a:t>
            </a:r>
            <a:r>
              <a:rPr lang="en-US" altLang="ko-KR">
                <a:sym typeface="Wingdings" pitchFamily="2" charset="2"/>
              </a:rPr>
              <a:t>- </a:t>
            </a:r>
            <a:r>
              <a:rPr lang="ko-KR" altLang="en-US">
                <a:sym typeface="Wingdings" pitchFamily="2" charset="2"/>
              </a:rPr>
              <a:t>기념일</a:t>
            </a:r>
            <a:r>
              <a:rPr lang="en-US" altLang="ko-KR">
                <a:sym typeface="Wingdings" pitchFamily="2" charset="2"/>
              </a:rPr>
              <a:t>, </a:t>
            </a:r>
            <a:r>
              <a:rPr lang="ko-KR" altLang="en-US">
                <a:sym typeface="Wingdings" pitchFamily="2" charset="2"/>
              </a:rPr>
              <a:t>테마에 맞춘 캠핑 용품 세트 배송 서비스 시작</a:t>
            </a: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r>
              <a:rPr lang="ko-KR" altLang="en-US">
                <a:sym typeface="Wingdings" pitchFamily="2" charset="2"/>
              </a:rPr>
              <a:t>클리닝 서비스 회사와 </a:t>
            </a: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r>
              <a:rPr lang="ko-KR" altLang="en-US">
                <a:sym typeface="Wingdings" pitchFamily="2" charset="2"/>
              </a:rPr>
              <a:t>용품 </a:t>
            </a:r>
            <a:r>
              <a:rPr lang="ko-KR" altLang="en-US" err="1">
                <a:sym typeface="Wingdings" pitchFamily="2" charset="2"/>
              </a:rPr>
              <a:t>클린서비스</a:t>
            </a:r>
            <a:r>
              <a:rPr lang="en-US" altLang="ko-KR">
                <a:sym typeface="Wingdings" pitchFamily="2" charset="2"/>
              </a:rPr>
              <a:t>, </a:t>
            </a:r>
            <a:r>
              <a:rPr lang="ko-KR" altLang="en-US">
                <a:sym typeface="Wingdings" pitchFamily="2" charset="2"/>
              </a:rPr>
              <a:t>기념일에 맞춘 캠핑용품 세트 배송 서비스</a:t>
            </a: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endParaRPr lang="en-US" altLang="ko-KR">
              <a:sym typeface="Wingdings" pitchFamily="2" charset="2"/>
            </a:endParaRPr>
          </a:p>
          <a:p>
            <a:pPr lvl="0">
              <a:defRPr/>
            </a:pPr>
            <a:r>
              <a:rPr lang="ko-KR" altLang="en-US">
                <a:sym typeface="Wingdings" pitchFamily="2" charset="2"/>
              </a:rPr>
              <a:t>클리닝 서비스</a:t>
            </a:r>
            <a:r>
              <a:rPr lang="en-US" altLang="ko-KR">
                <a:sym typeface="Wingdings" pitchFamily="2" charset="2"/>
              </a:rPr>
              <a:t>( </a:t>
            </a:r>
            <a:r>
              <a:rPr lang="ko-KR" altLang="en-US">
                <a:sym typeface="Wingdings" pitchFamily="2" charset="2"/>
              </a:rPr>
              <a:t>우리가 자체배송을 통해 파트너쉽을 맺어서 자체배송으로 용품을 취합한 후 클리닝서비스를 </a:t>
            </a:r>
            <a:r>
              <a:rPr lang="ko-KR" altLang="en-US" err="1">
                <a:sym typeface="Wingdings" pitchFamily="2" charset="2"/>
              </a:rPr>
              <a:t>맞기고</a:t>
            </a:r>
            <a:r>
              <a:rPr lang="en-US" altLang="ko-KR">
                <a:sym typeface="Wingdings" pitchFamily="2" charset="2"/>
              </a:rPr>
              <a:t>,</a:t>
            </a:r>
            <a:r>
              <a:rPr lang="ko-KR" altLang="en-US">
                <a:sym typeface="Wingdings" pitchFamily="2" charset="2"/>
              </a:rPr>
              <a:t> 다시 배송해주는 서비스</a:t>
            </a:r>
            <a:r>
              <a:rPr lang="en-US" altLang="ko-KR">
                <a:sym typeface="Wingdings" pitchFamily="2" charset="2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Transaction Fee	 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Rental commission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/>
              <a:t>I</a:t>
            </a:r>
            <a:r>
              <a:rPr lang="en" altLang="ko-KR"/>
              <a:t>mpression</a:t>
            </a:r>
          </a:p>
          <a:p>
            <a:pPr lvl="0">
              <a:defRPr/>
            </a:pPr>
            <a:endParaRPr lang="en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4E8860"/>
                </a:solidFill>
              </a:rPr>
              <a:t>$0.02 per</a:t>
            </a:r>
            <a:r>
              <a:rPr lang="ko-KR" altLang="en-US">
                <a:solidFill>
                  <a:srgbClr val="4E8860"/>
                </a:solidFill>
              </a:rPr>
              <a:t> </a:t>
            </a:r>
            <a:r>
              <a:rPr lang="en-US" altLang="ko-KR">
                <a:solidFill>
                  <a:srgbClr val="4E8860"/>
                </a:solidFill>
              </a:rPr>
              <a:t>ad impression</a:t>
            </a:r>
            <a:endParaRPr lang="en-US" altLang="ko-KR" sz="1200">
              <a:solidFill>
                <a:srgbClr val="4E8860"/>
              </a:solidFill>
            </a:endParaRPr>
          </a:p>
          <a:p>
            <a:pPr lvl="0">
              <a:defRPr/>
            </a:pP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콤마 </a:t>
            </a:r>
            <a:endParaRPr lang="en-US" altLang="ko-KR" dirty="0"/>
          </a:p>
          <a:p>
            <a:pPr lvl="0">
              <a:defRPr/>
            </a:pPr>
            <a:r>
              <a:rPr lang="en" altLang="ko-KR" dirty="0"/>
              <a:t>2.5m$</a:t>
            </a:r>
          </a:p>
          <a:p>
            <a:pPr lvl="0">
              <a:defRPr/>
            </a:pPr>
            <a:endParaRPr lang="en" altLang="ko-KR" dirty="0"/>
          </a:p>
          <a:p>
            <a:pPr lvl="0">
              <a:defRPr/>
            </a:pPr>
            <a:r>
              <a:rPr lang="en" altLang="ko-KR" dirty="0"/>
              <a:t>Investment ask 2.5$M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Despite the growing demand for camping equipment from young consumers,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the average residential type for Koreans is an apartment or a small housing space.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As a result,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there is not enough space to store camping equipment that is not often used.</a:t>
            </a:r>
          </a:p>
          <a:p>
            <a:pPr lvl="0">
              <a:defRPr/>
            </a:pP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lvl="0"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House -&gt;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"/>
              </a:rPr>
              <a:t>multiflex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lvl="0">
              <a:defRPr/>
            </a:pP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lvl="0"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noto"/>
              </a:rPr>
              <a:t>창고나 차고가 없다 한국에는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2.(t</a:t>
            </a:r>
            <a:r>
              <a:rPr lang="ko-KR" altLang="en-US" dirty="0"/>
              <a:t>순서변경</a:t>
            </a:r>
            <a:r>
              <a:rPr lang="en-US" altLang="ko-KR" dirty="0"/>
              <a:t>) Storing camping equipment when not using is a challenge.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1. Spending too much money buying equipment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About -&gt; average spend</a:t>
            </a:r>
          </a:p>
          <a:p>
            <a:pPr lvl="0">
              <a:defRPr/>
            </a:pPr>
            <a:r>
              <a:rPr lang="en-US" altLang="ko-KR" dirty="0"/>
              <a:t>But used only 5 times a year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3. Steep investment curve for beginners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스토리 추가 </a:t>
            </a:r>
            <a:r>
              <a:rPr lang="en-US" altLang="ko-KR" dirty="0"/>
              <a:t>++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강조하며 </a:t>
            </a:r>
            <a:r>
              <a:rPr lang="ko-KR" altLang="en-US" dirty="0" err="1"/>
              <a:t>스피칭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//</a:t>
            </a:r>
            <a:r>
              <a:rPr lang="ko-KR" altLang="en-US" dirty="0"/>
              <a:t>캠핑 가는 시즌</a:t>
            </a:r>
            <a:r>
              <a:rPr lang="en-US" altLang="ko-KR" dirty="0"/>
              <a:t>(</a:t>
            </a:r>
            <a:r>
              <a:rPr lang="ko-KR" altLang="en-US" dirty="0"/>
              <a:t>성수기</a:t>
            </a:r>
            <a:r>
              <a:rPr lang="en-US" altLang="ko-KR" dirty="0"/>
              <a:t>)</a:t>
            </a:r>
            <a:r>
              <a:rPr lang="ko-KR" altLang="en-US" dirty="0"/>
              <a:t>에 과연 렌트가 가능한지</a:t>
            </a:r>
            <a:r>
              <a:rPr lang="en-US" altLang="ko-KR" dirty="0"/>
              <a:t>? </a:t>
            </a:r>
            <a:r>
              <a:rPr lang="ko-KR" altLang="en-US" dirty="0"/>
              <a:t>성수기 물품 공급에 대한 솔루션</a:t>
            </a:r>
          </a:p>
          <a:p>
            <a:pPr lvl="0">
              <a:defRPr/>
            </a:pPr>
            <a:r>
              <a:rPr lang="en-US" altLang="ko-KR" dirty="0"/>
              <a:t>//</a:t>
            </a:r>
            <a:r>
              <a:rPr lang="ko-KR" altLang="en-US" dirty="0"/>
              <a:t>성수기엔 </a:t>
            </a:r>
            <a:r>
              <a:rPr lang="en-US" altLang="ko-KR" dirty="0"/>
              <a:t>-&gt;</a:t>
            </a:r>
            <a:r>
              <a:rPr lang="ko-KR" altLang="en-US" dirty="0"/>
              <a:t> 이건 </a:t>
            </a:r>
            <a:r>
              <a:rPr lang="ko-KR" altLang="en-US" dirty="0" err="1"/>
              <a:t>다음주꺼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Our</a:t>
            </a:r>
            <a:r>
              <a:rPr lang="ko-KR" altLang="en-US" dirty="0"/>
              <a:t> </a:t>
            </a:r>
            <a:r>
              <a:rPr lang="en-US" altLang="ko-KR" dirty="0"/>
              <a:t>Market </a:t>
            </a:r>
            <a:r>
              <a:rPr lang="ko-KR" altLang="en-US" dirty="0" err="1"/>
              <a:t>으로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왼쪽 차트 숫자 입력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Purchases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purchased</a:t>
            </a:r>
          </a:p>
          <a:p>
            <a:pPr lvl="0">
              <a:defRPr/>
            </a:pPr>
            <a:endParaRPr lang="en-US" altLang="ko-KR" dirty="0">
              <a:sym typeface="Wingdings" pitchFamily="2" charset="2"/>
            </a:endParaRPr>
          </a:p>
          <a:p>
            <a:pPr lvl="0">
              <a:defRPr/>
            </a:pPr>
            <a:r>
              <a:rPr lang="ko-KR" altLang="en-US" dirty="0">
                <a:sym typeface="Wingdings" pitchFamily="2" charset="2"/>
              </a:rPr>
              <a:t>캠핑 용품 마켓 시장</a:t>
            </a:r>
            <a:endParaRPr lang="en-US" altLang="ko-KR" dirty="0">
              <a:sym typeface="Wingdings" pitchFamily="2" charset="2"/>
            </a:endParaRPr>
          </a:p>
          <a:p>
            <a:pPr lvl="0">
              <a:defRPr/>
            </a:pPr>
            <a:endParaRPr lang="en-US" altLang="ko-KR" dirty="0">
              <a:sym typeface="Wingdings" pitchFamily="2" charset="2"/>
            </a:endParaRPr>
          </a:p>
          <a:p>
            <a:pPr lvl="0">
              <a:defRPr/>
            </a:pPr>
            <a:r>
              <a:rPr lang="ko-KR" altLang="en-US" dirty="0">
                <a:sym typeface="Wingdings" pitchFamily="2" charset="2"/>
              </a:rPr>
              <a:t>이 차트를 보면 </a:t>
            </a:r>
            <a:r>
              <a:rPr lang="en-US" altLang="ko-KR" dirty="0">
                <a:sym typeface="Wingdings" pitchFamily="2" charset="2"/>
              </a:rPr>
              <a:t>20, 30</a:t>
            </a:r>
            <a:r>
              <a:rPr lang="ko-KR" altLang="en-US" dirty="0">
                <a:sym typeface="Wingdings" pitchFamily="2" charset="2"/>
              </a:rPr>
              <a:t>대가 캠핑에 얼마나 많은 관심을 가지고 있는지 알 수 있습니다</a:t>
            </a:r>
            <a:endParaRPr lang="en-US" altLang="ko-KR" dirty="0">
              <a:sym typeface="Wingdings" pitchFamily="2" charset="2"/>
            </a:endParaRPr>
          </a:p>
          <a:p>
            <a:pPr lvl="0">
              <a:defRPr/>
            </a:pPr>
            <a:r>
              <a:rPr lang="ko-KR" altLang="en-US" dirty="0">
                <a:sym typeface="Wingdings" pitchFamily="2" charset="2"/>
              </a:rPr>
              <a:t>저희는 보다 저렴한 </a:t>
            </a:r>
            <a:r>
              <a:rPr lang="ko-KR" altLang="en-US" dirty="0" err="1">
                <a:sym typeface="Wingdings" pitchFamily="2" charset="2"/>
              </a:rPr>
              <a:t>렌탈비로</a:t>
            </a:r>
            <a:r>
              <a:rPr lang="ko-KR" altLang="en-US" dirty="0">
                <a:sym typeface="Wingdings" pitchFamily="2" charset="2"/>
              </a:rPr>
              <a:t> 캠핑 용품을 이용할 수 </a:t>
            </a:r>
            <a:r>
              <a:rPr lang="ko-KR" altLang="en-US" dirty="0" err="1">
                <a:sym typeface="Wingdings" pitchFamily="2" charset="2"/>
              </a:rPr>
              <a:t>있게해서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20,30</a:t>
            </a:r>
            <a:r>
              <a:rPr lang="ko-KR" altLang="en-US" dirty="0">
                <a:sym typeface="Wingdings" pitchFamily="2" charset="2"/>
              </a:rPr>
              <a:t>대의 젊은 세대들을 공략하려고 합니다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국내</a:t>
            </a:r>
            <a:r>
              <a:rPr lang="en-US" altLang="ko-KR" dirty="0"/>
              <a:t> </a:t>
            </a:r>
            <a:r>
              <a:rPr lang="en-US" altLang="ko-KR" dirty="0" err="1"/>
              <a:t>주요</a:t>
            </a:r>
            <a:r>
              <a:rPr lang="en-US" altLang="ko-KR" dirty="0"/>
              <a:t> </a:t>
            </a:r>
            <a:r>
              <a:rPr lang="en-US" altLang="ko-KR" dirty="0" err="1"/>
              <a:t>소셜미디어별</a:t>
            </a:r>
            <a:r>
              <a:rPr lang="en-US" altLang="ko-KR" dirty="0"/>
              <a:t> </a:t>
            </a:r>
            <a:r>
              <a:rPr lang="en-US" altLang="ko-KR" dirty="0" err="1"/>
              <a:t>순방문자수</a:t>
            </a:r>
            <a:r>
              <a:rPr lang="en-US" altLang="ko-KR" dirty="0"/>
              <a:t>(</a:t>
            </a:r>
            <a:r>
              <a:rPr lang="en-US" altLang="ko-KR" dirty="0" err="1"/>
              <a:t>UV·Unique</a:t>
            </a:r>
            <a:r>
              <a:rPr lang="en-US" altLang="ko-KR" dirty="0"/>
              <a:t> Visitors)는 </a:t>
            </a:r>
            <a:r>
              <a:rPr lang="en-US" altLang="ko-KR" dirty="0" err="1"/>
              <a:t>유튜브가</a:t>
            </a:r>
            <a:r>
              <a:rPr lang="en-US" altLang="ko-KR" dirty="0"/>
              <a:t> 3천766만명으로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많았다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1인 </a:t>
            </a:r>
            <a:r>
              <a:rPr lang="en-US" altLang="ko-KR" dirty="0" err="1"/>
              <a:t>평균</a:t>
            </a:r>
            <a:r>
              <a:rPr lang="en-US" altLang="ko-KR" dirty="0"/>
              <a:t> 월 </a:t>
            </a:r>
            <a:r>
              <a:rPr lang="en-US" altLang="ko-KR" dirty="0" err="1"/>
              <a:t>이용</a:t>
            </a:r>
            <a:r>
              <a:rPr lang="en-US" altLang="ko-KR" dirty="0"/>
              <a:t> </a:t>
            </a:r>
            <a:r>
              <a:rPr lang="en-US" altLang="ko-KR" dirty="0" err="1"/>
              <a:t>시간은</a:t>
            </a:r>
            <a:r>
              <a:rPr lang="en-US" altLang="ko-KR" dirty="0"/>
              <a:t> </a:t>
            </a:r>
            <a:r>
              <a:rPr lang="en-US" altLang="ko-KR" dirty="0" err="1"/>
              <a:t>유튜브가</a:t>
            </a:r>
            <a:r>
              <a:rPr lang="en-US" altLang="ko-KR" dirty="0"/>
              <a:t> 1천627분으로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많았</a:t>
            </a:r>
            <a:r>
              <a:rPr lang="ko-KR" altLang="en-US" dirty="0"/>
              <a:t>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2022. 8. 11.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vgsilh.com/ko/image/1699635.html" TargetMode="Externa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D7182A58-8A27-FEFD-2B38-6512B0251C67}"/>
              </a:ext>
            </a:extLst>
          </p:cNvPr>
          <p:cNvSpPr/>
          <p:nvPr/>
        </p:nvSpPr>
        <p:spPr>
          <a:xfrm>
            <a:off x="3258362" y="522782"/>
            <a:ext cx="5675276" cy="567527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69238" y="5216498"/>
            <a:ext cx="2625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맑은 고딕"/>
                <a:ea typeface="맑은 고딕"/>
              </a:rPr>
              <a:t>Team5: WOOWA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243459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Roadmap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02920" y="1824912"/>
            <a:ext cx="11386159" cy="1848004"/>
            <a:chOff x="402920" y="2504997"/>
            <a:chExt cx="11386159" cy="1848004"/>
          </a:xfrm>
        </p:grpSpPr>
        <p:sp>
          <p:nvSpPr>
            <p:cNvPr id="7" name="화살표: 오른쪽 6"/>
            <p:cNvSpPr/>
            <p:nvPr/>
          </p:nvSpPr>
          <p:spPr>
            <a:xfrm>
              <a:off x="402920" y="3003115"/>
              <a:ext cx="11386159" cy="85177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3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751562" y="2504998"/>
              <a:ext cx="2167003" cy="1848003"/>
            </a:xfrm>
            <a:prstGeom prst="parallelogram">
              <a:avLst>
                <a:gd name="adj" fmla="val 69681"/>
              </a:avLst>
            </a:prstGeom>
            <a:solidFill>
              <a:srgbClr val="588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3267207" y="2504997"/>
              <a:ext cx="2167003" cy="1848003"/>
            </a:xfrm>
            <a:prstGeom prst="parallelogram">
              <a:avLst>
                <a:gd name="adj" fmla="val 69681"/>
              </a:avLst>
            </a:prstGeom>
            <a:solidFill>
              <a:srgbClr val="CEAE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평행 사변형 9"/>
            <p:cNvSpPr/>
            <p:nvPr/>
          </p:nvSpPr>
          <p:spPr>
            <a:xfrm>
              <a:off x="5782852" y="2504997"/>
              <a:ext cx="2167003" cy="1848003"/>
            </a:xfrm>
            <a:prstGeom prst="parallelogram">
              <a:avLst>
                <a:gd name="adj" fmla="val 69681"/>
              </a:avLst>
            </a:prstGeom>
            <a:solidFill>
              <a:srgbClr val="E3C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8339136" y="2504997"/>
              <a:ext cx="2167003" cy="1848003"/>
            </a:xfrm>
            <a:prstGeom prst="parallelogram">
              <a:avLst>
                <a:gd name="adj" fmla="val 69681"/>
              </a:avLst>
            </a:prstGeom>
            <a:solidFill>
              <a:srgbClr val="E5B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2422112" y="2504997"/>
              <a:ext cx="496453" cy="713184"/>
            </a:xfrm>
            <a:prstGeom prst="rtTriangle">
              <a:avLst/>
            </a:prstGeom>
            <a:solidFill>
              <a:srgbClr val="B6C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4937757" y="2504997"/>
              <a:ext cx="496453" cy="713184"/>
            </a:xfrm>
            <a:prstGeom prst="rtTriangle">
              <a:avLst/>
            </a:prstGeom>
            <a:solidFill>
              <a:srgbClr val="EAD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각 삼각형 13"/>
            <p:cNvSpPr/>
            <p:nvPr/>
          </p:nvSpPr>
          <p:spPr>
            <a:xfrm flipH="1">
              <a:off x="7453402" y="2504997"/>
              <a:ext cx="496453" cy="713184"/>
            </a:xfrm>
            <a:prstGeom prst="rtTriangle">
              <a:avLst/>
            </a:prstGeom>
            <a:solidFill>
              <a:srgbClr val="F2E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각 삼각형 18"/>
            <p:cNvSpPr/>
            <p:nvPr/>
          </p:nvSpPr>
          <p:spPr>
            <a:xfrm flipH="1">
              <a:off x="10009686" y="2504997"/>
              <a:ext cx="496453" cy="713184"/>
            </a:xfrm>
            <a:prstGeom prst="rtTriangle">
              <a:avLst/>
            </a:prstGeom>
            <a:solidFill>
              <a:srgbClr val="F1D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각 삼각형 19"/>
            <p:cNvSpPr/>
            <p:nvPr/>
          </p:nvSpPr>
          <p:spPr>
            <a:xfrm flipV="1">
              <a:off x="751562" y="3639816"/>
              <a:ext cx="496453" cy="713184"/>
            </a:xfrm>
            <a:prstGeom prst="rtTriangle">
              <a:avLst/>
            </a:prstGeom>
            <a:solidFill>
              <a:srgbClr val="B6C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V="1">
              <a:off x="3267207" y="3639816"/>
              <a:ext cx="496453" cy="713184"/>
            </a:xfrm>
            <a:prstGeom prst="rtTriangle">
              <a:avLst/>
            </a:prstGeom>
            <a:solidFill>
              <a:srgbClr val="EAD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V="1">
              <a:off x="5773031" y="3639816"/>
              <a:ext cx="496453" cy="713184"/>
            </a:xfrm>
            <a:prstGeom prst="rtTriangle">
              <a:avLst/>
            </a:prstGeom>
            <a:solidFill>
              <a:srgbClr val="F2E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각 삼각형 22"/>
            <p:cNvSpPr/>
            <p:nvPr/>
          </p:nvSpPr>
          <p:spPr>
            <a:xfrm flipV="1">
              <a:off x="8339136" y="3639816"/>
              <a:ext cx="496453" cy="713184"/>
            </a:xfrm>
            <a:prstGeom prst="rtTriangle">
              <a:avLst/>
            </a:prstGeom>
            <a:solidFill>
              <a:srgbClr val="F1D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4328" y="3765575"/>
              <a:ext cx="596656" cy="450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01</a:t>
              </a:r>
              <a:endParaRPr lang="ko-KR" altLang="en-US" sz="24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59973" y="3765575"/>
              <a:ext cx="596656" cy="450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02</a:t>
              </a:r>
              <a:endParaRPr lang="ko-KR" altLang="en-US" sz="24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65047" y="3765575"/>
              <a:ext cx="596656" cy="450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03</a:t>
              </a:r>
              <a:endParaRPr lang="ko-KR" altLang="en-US" sz="24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775111" y="3765575"/>
              <a:ext cx="596656" cy="450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04</a:t>
              </a:r>
              <a:endParaRPr lang="ko-KR" altLang="en-US" sz="24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1562" y="3811501"/>
            <a:ext cx="1635760" cy="572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2022.10 </a:t>
            </a:r>
          </a:p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App release</a:t>
            </a:r>
            <a:endParaRPr lang="ko-KR" altLang="en-US" sz="1600">
              <a:solidFill>
                <a:srgbClr val="334557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62295" y="3811501"/>
            <a:ext cx="23561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2023.04</a:t>
            </a:r>
          </a:p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1.</a:t>
            </a:r>
            <a:r>
              <a:rPr lang="ko-KR" altLang="en-US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Sign partnership with camping gear companies</a:t>
            </a:r>
          </a:p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2.</a:t>
            </a:r>
            <a:r>
              <a:rPr lang="ko-KR" altLang="en-US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Cleaning service</a:t>
            </a:r>
          </a:p>
          <a:p>
            <a:pPr marL="342900" lvl="0" indent="-342900">
              <a:buAutoNum type="arabicPeriod"/>
              <a:defRPr/>
            </a:pPr>
            <a:endParaRPr lang="en-US" altLang="ko-KR" sz="1600">
              <a:solidFill>
                <a:srgbClr val="334557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73030" y="3811501"/>
            <a:ext cx="21670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2023.10 </a:t>
            </a:r>
          </a:p>
          <a:p>
            <a:pPr lvl="0">
              <a:defRPr/>
            </a:pPr>
            <a:r>
              <a:rPr lang="en-US" altLang="ko-KR" sz="1600" dirty="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1. Challenge Feature Update, Add services for convenience</a:t>
            </a:r>
          </a:p>
          <a:p>
            <a:pPr lvl="0">
              <a:defRPr/>
            </a:pPr>
            <a:r>
              <a:rPr lang="en-US" altLang="ko-KR" sz="1600" dirty="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2. Delivery service</a:t>
            </a:r>
          </a:p>
          <a:p>
            <a:pPr lvl="0">
              <a:defRPr/>
            </a:pPr>
            <a:endParaRPr lang="en-US" altLang="ko-KR" sz="1600" dirty="0">
              <a:solidFill>
                <a:srgbClr val="334557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39135" y="3811501"/>
            <a:ext cx="24411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2024.04</a:t>
            </a:r>
          </a:p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1. Release of self-made products</a:t>
            </a:r>
          </a:p>
          <a:p>
            <a:pPr lvl="0">
              <a:defRPr/>
            </a:pPr>
            <a:r>
              <a:rPr lang="en-US" altLang="ko-KR" sz="1600">
                <a:solidFill>
                  <a:srgbClr val="334557"/>
                </a:solidFill>
                <a:latin typeface="Pretendard SemiBold"/>
                <a:ea typeface="Pretendard SemiBold"/>
                <a:cs typeface="Pretendard SemiBold"/>
              </a:rPr>
              <a:t>2. Commencement of services for anniversaries</a:t>
            </a:r>
            <a:endParaRPr lang="ko-KR" altLang="en-US" sz="1600">
              <a:solidFill>
                <a:srgbClr val="334557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1380" y="4396276"/>
            <a:ext cx="1635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Focusing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on sharing camping gear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4779" y="5257801"/>
            <a:ext cx="208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Advertise and sell new camping gear, and hold events</a:t>
            </a: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After camping,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cleaning tools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73030" y="5558059"/>
            <a:ext cx="216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Challenges for beginners</a:t>
            </a: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Self-delivery service started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39135" y="5558059"/>
            <a:ext cx="2886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Making and selling good camping gears, </a:t>
            </a: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Anniversary Camping Supplies Delivery Service Launches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17687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rgbClr val="4E8860"/>
                </a:solidFill>
                <a:latin typeface="맑은 고딕"/>
                <a:ea typeface="맑은 고딕"/>
              </a:rPr>
              <a:t>Pricing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20F297-05FC-D1DF-DEB4-DE3F25B3627A}"/>
              </a:ext>
            </a:extLst>
          </p:cNvPr>
          <p:cNvGrpSpPr/>
          <p:nvPr/>
        </p:nvGrpSpPr>
        <p:grpSpPr>
          <a:xfrm>
            <a:off x="6806854" y="1726368"/>
            <a:ext cx="4536566" cy="3217040"/>
            <a:chOff x="1053905" y="1717532"/>
            <a:chExt cx="4536566" cy="321704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B9603DA-CDE3-3E22-2AEB-73DB6AA553AC}"/>
                </a:ext>
              </a:extLst>
            </p:cNvPr>
            <p:cNvSpPr/>
            <p:nvPr/>
          </p:nvSpPr>
          <p:spPr>
            <a:xfrm>
              <a:off x="1053905" y="1717532"/>
              <a:ext cx="4330702" cy="877072"/>
            </a:xfrm>
            <a:prstGeom prst="roundRect">
              <a:avLst/>
            </a:prstGeom>
            <a:solidFill>
              <a:srgbClr val="98C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/>
                <a:t>Enterprises</a:t>
              </a:r>
              <a:endParaRPr lang="ko-KR" altLang="en-US" sz="28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7CB138-B372-B54C-D36E-3E0075C46C3A}"/>
                </a:ext>
              </a:extLst>
            </p:cNvPr>
            <p:cNvSpPr txBox="1"/>
            <p:nvPr/>
          </p:nvSpPr>
          <p:spPr>
            <a:xfrm>
              <a:off x="1259769" y="2964802"/>
              <a:ext cx="4330702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800"/>
                <a:t>Advertising Fee   </a:t>
              </a:r>
            </a:p>
            <a:p>
              <a:pPr algn="ctr"/>
              <a:r>
                <a:rPr lang="en-US" altLang="ko-KR" sz="1600"/>
                <a:t>Camping equipment companies advertise new products and events</a:t>
              </a:r>
            </a:p>
            <a:p>
              <a:pPr algn="ctr"/>
              <a:r>
                <a:rPr lang="en-US" altLang="ko-KR">
                  <a:solidFill>
                    <a:srgbClr val="4E8860"/>
                  </a:solidFill>
                </a:rPr>
                <a:t>50</a:t>
              </a:r>
              <a:r>
                <a:rPr lang="en-US" altLang="ko-KR" sz="1800">
                  <a:solidFill>
                    <a:srgbClr val="4E8860"/>
                  </a:solidFill>
                </a:rPr>
                <a:t>00$ per Year</a:t>
              </a:r>
            </a:p>
            <a:p>
              <a:endParaRPr lang="en-US" altLang="ko-KR" sz="1800"/>
            </a:p>
            <a:p>
              <a:pPr marL="342900" indent="-342900">
                <a:buFont typeface="+mj-lt"/>
                <a:buAutoNum type="arabicPeriod" startAt="2"/>
              </a:pPr>
              <a:r>
                <a:rPr lang="en-US" altLang="ko-KR"/>
                <a:t>Promotion or Event Goods Fee</a:t>
              </a:r>
            </a:p>
            <a:p>
              <a:pPr algn="ctr"/>
              <a:r>
                <a:rPr lang="en-US" altLang="ko-KR">
                  <a:solidFill>
                    <a:srgbClr val="4E8860"/>
                  </a:solidFill>
                </a:rPr>
                <a:t>20% of sales cost</a:t>
              </a:r>
              <a:endParaRPr lang="ko-KR" altLang="en-US">
                <a:solidFill>
                  <a:srgbClr val="4E8860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EE7998-99ED-12C8-81C7-71438C20E656}"/>
              </a:ext>
            </a:extLst>
          </p:cNvPr>
          <p:cNvGrpSpPr/>
          <p:nvPr/>
        </p:nvGrpSpPr>
        <p:grpSpPr>
          <a:xfrm>
            <a:off x="1054444" y="1728064"/>
            <a:ext cx="4433093" cy="4401166"/>
            <a:chOff x="6767325" y="1702957"/>
            <a:chExt cx="4433093" cy="440116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9EA33F2-E07B-2591-2E2F-9324E40A4693}"/>
                </a:ext>
              </a:extLst>
            </p:cNvPr>
            <p:cNvSpPr/>
            <p:nvPr/>
          </p:nvSpPr>
          <p:spPr>
            <a:xfrm>
              <a:off x="6767325" y="1702957"/>
              <a:ext cx="4330702" cy="877072"/>
            </a:xfrm>
            <a:prstGeom prst="roundRect">
              <a:avLst/>
            </a:prstGeom>
            <a:solidFill>
              <a:srgbClr val="98C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/>
                <a:t>Consumers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315C8B-F47E-3E86-0C45-1A3330442A9A}"/>
                </a:ext>
              </a:extLst>
            </p:cNvPr>
            <p:cNvSpPr txBox="1"/>
            <p:nvPr/>
          </p:nvSpPr>
          <p:spPr>
            <a:xfrm>
              <a:off x="6869716" y="2964802"/>
              <a:ext cx="4330702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altLang="ko-KR" sz="1800"/>
                <a:t>Transaction Fee</a:t>
              </a:r>
            </a:p>
            <a:p>
              <a:endParaRPr lang="en-US" altLang="ko-KR"/>
            </a:p>
            <a:p>
              <a:endParaRPr lang="en-US" altLang="ko-KR" sz="1800"/>
            </a:p>
            <a:p>
              <a:endParaRPr lang="en-US" altLang="ko-KR"/>
            </a:p>
            <a:p>
              <a:endParaRPr lang="en-US" altLang="ko-KR" sz="1800"/>
            </a:p>
            <a:p>
              <a:endParaRPr lang="en-US" altLang="ko-KR"/>
            </a:p>
            <a:p>
              <a:endParaRPr lang="en-US" altLang="ko-KR" sz="1800"/>
            </a:p>
            <a:p>
              <a:endParaRPr lang="en-US" altLang="ko-KR" sz="1800"/>
            </a:p>
            <a:p>
              <a:endParaRPr lang="en-US" altLang="ko-KR" sz="1800"/>
            </a:p>
            <a:p>
              <a:pPr algn="ctr"/>
              <a:r>
                <a:rPr lang="en-US" altLang="ko-KR" sz="1600"/>
                <a:t>Individual - Individual transaction</a:t>
              </a:r>
            </a:p>
            <a:p>
              <a:pPr algn="ctr"/>
              <a:r>
                <a:rPr lang="en-US" altLang="ko-KR">
                  <a:solidFill>
                    <a:srgbClr val="4E8860"/>
                  </a:solidFill>
                </a:rPr>
                <a:t>Rental commission is 10%</a:t>
              </a:r>
              <a:endParaRPr lang="ko-KR" altLang="en-US">
                <a:solidFill>
                  <a:srgbClr val="4E8860"/>
                </a:solidFill>
              </a:endParaRPr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1A06393-52D9-0A1D-0012-054C505AD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4320" t="12203" r="24250" b="10852"/>
            <a:stretch/>
          </p:blipFill>
          <p:spPr>
            <a:xfrm>
              <a:off x="7449104" y="3595749"/>
              <a:ext cx="546100" cy="81702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E2F9FE-F4FF-720D-1B9B-3BEC6530A650}"/>
                </a:ext>
              </a:extLst>
            </p:cNvPr>
            <p:cNvSpPr txBox="1"/>
            <p:nvPr/>
          </p:nvSpPr>
          <p:spPr>
            <a:xfrm flipH="1">
              <a:off x="8131875" y="4714751"/>
              <a:ext cx="1601602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Re:Camping</a:t>
              </a:r>
              <a:endParaRPr lang="ko-KR" altLang="en-US" sz="1600"/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88BF357A-4D91-F1A5-060D-5D426EE86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4320" t="12203" r="24250" b="10852"/>
            <a:stretch/>
          </p:blipFill>
          <p:spPr>
            <a:xfrm>
              <a:off x="9870148" y="3595749"/>
              <a:ext cx="546100" cy="817029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46231B5-49A8-D1F7-C607-1D1D0AD29986}"/>
                </a:ext>
              </a:extLst>
            </p:cNvPr>
            <p:cNvCxnSpPr>
              <a:stCxn id="5" idx="3"/>
              <a:endCxn id="26" idx="1"/>
            </p:cNvCxnSpPr>
            <p:nvPr/>
          </p:nvCxnSpPr>
          <p:spPr>
            <a:xfrm>
              <a:off x="7995204" y="4004264"/>
              <a:ext cx="1874944" cy="0"/>
            </a:xfrm>
            <a:prstGeom prst="straightConnector1">
              <a:avLst/>
            </a:prstGeom>
            <a:ln w="3810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523B3D1-CF4D-8AD0-1241-993E2341C456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8932676" y="4004263"/>
              <a:ext cx="0" cy="7104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330136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Financial Plan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789807"/>
              </p:ext>
            </p:extLst>
          </p:nvPr>
        </p:nvGraphicFramePr>
        <p:xfrm>
          <a:off x="1579245" y="1630086"/>
          <a:ext cx="9033510" cy="4925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1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Users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80000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5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2023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2024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2026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2027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4E8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Sale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1125000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2000000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5000000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Promotion Fee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270000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540000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1350000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2700000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Company 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15000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25000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Commission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240000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600000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1200000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+mn-lt"/>
                        </a:rPr>
                        <a:t>Cleaning service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260000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800000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1500000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2000000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4000000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667105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Delivery 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80000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150000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200000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400000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7455938"/>
                  </a:ext>
                </a:extLst>
              </a:tr>
              <a:tr h="2776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Total Revenue($)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670000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2072000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3690000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6170000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13325000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Personnel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670000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1650000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2500000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3860000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6620000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Marketing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70000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80000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Produce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70000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80000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90000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Server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40000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60000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80000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Cleaning 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352000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880000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1650000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2200000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4400000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6476666"/>
                  </a:ext>
                </a:extLst>
              </a:tr>
              <a:tr h="2697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Delivery 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7500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112500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150000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300000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261723"/>
                  </a:ext>
                </a:extLst>
              </a:tr>
              <a:tr h="2776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Total Expense($)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1169500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2800000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4502500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6480000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11420000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6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6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u="none" strike="noStrike">
                          <a:effectLst/>
                          <a:latin typeface="+mn-lt"/>
                        </a:rPr>
                        <a:t>Investment Needed per Year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-499500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-728000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-812500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+mn-lt"/>
                        </a:rPr>
                        <a:t>-310000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1905000</a:t>
                      </a:r>
                    </a:p>
                  </a:txBody>
                  <a:tcPr marL="0" marR="0" marT="0" marB="0" anchor="ctr">
                    <a:solidFill>
                      <a:srgbClr val="98C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33329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rgbClr val="4E8860"/>
                </a:solidFill>
                <a:latin typeface="맑은 고딕"/>
                <a:ea typeface="맑은 고딕"/>
              </a:rPr>
              <a:t>Financial Plan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9A1EA18-AEB4-31DC-4E03-FCCECD9D9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730039"/>
              </p:ext>
            </p:extLst>
          </p:nvPr>
        </p:nvGraphicFramePr>
        <p:xfrm>
          <a:off x="583709" y="1725839"/>
          <a:ext cx="10391554" cy="3787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470FBF5-3A8A-69EC-B984-A1924B971DD1}"/>
              </a:ext>
            </a:extLst>
          </p:cNvPr>
          <p:cNvSpPr txBox="1"/>
          <p:nvPr/>
        </p:nvSpPr>
        <p:spPr>
          <a:xfrm>
            <a:off x="1866900" y="5863590"/>
            <a:ext cx="84582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Investment ask 3$M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40259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40259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EFDE31-16BA-0206-1D71-83A7EE164AC1}"/>
              </a:ext>
            </a:extLst>
          </p:cNvPr>
          <p:cNvSpPr txBox="1"/>
          <p:nvPr/>
        </p:nvSpPr>
        <p:spPr>
          <a:xfrm>
            <a:off x="6235700" y="2825571"/>
            <a:ext cx="5245347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Thank You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2342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442242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 dirty="0" err="1">
                <a:solidFill>
                  <a:srgbClr val="4E8860"/>
                </a:solidFill>
                <a:latin typeface="맑은 고딕"/>
                <a:ea typeface="맑은 고딕"/>
              </a:rPr>
              <a:t>Re:Camping</a:t>
            </a:r>
            <a:r>
              <a:rPr lang="en-US" altLang="ko-KR" sz="4400" b="1" spc="-300" dirty="0">
                <a:solidFill>
                  <a:srgbClr val="4E8860"/>
                </a:solidFill>
                <a:latin typeface="맑은 고딕"/>
                <a:ea typeface="맑은 고딕"/>
              </a:rPr>
              <a:t> Team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76400" y="1630308"/>
            <a:ext cx="28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dirty="0"/>
              <a:t>CEO</a:t>
            </a:r>
          </a:p>
          <a:p>
            <a:pPr algn="r">
              <a:defRPr/>
            </a:pPr>
            <a:r>
              <a:rPr lang="en-US" altLang="ko-KR" sz="2400" dirty="0" err="1"/>
              <a:t>Gyeongseo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Bak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3571" y="2655862"/>
            <a:ext cx="28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COO</a:t>
            </a:r>
          </a:p>
          <a:p>
            <a:pPr>
              <a:defRPr/>
            </a:pPr>
            <a:r>
              <a:rPr lang="en-US" altLang="ko-KR" sz="2400" dirty="0"/>
              <a:t>Jian Ma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676400" y="3529219"/>
            <a:ext cx="28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dirty="0"/>
              <a:t>CTO</a:t>
            </a:r>
          </a:p>
          <a:p>
            <a:pPr algn="r">
              <a:defRPr/>
            </a:pPr>
            <a:r>
              <a:rPr lang="en-US" altLang="ko-KR" sz="2400" dirty="0" err="1"/>
              <a:t>HakHyeon</a:t>
            </a:r>
            <a:r>
              <a:rPr lang="en-US" altLang="ko-KR" sz="2400" dirty="0"/>
              <a:t> Song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8363571" y="4554773"/>
            <a:ext cx="28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CFO</a:t>
            </a:r>
          </a:p>
          <a:p>
            <a:pPr>
              <a:defRPr/>
            </a:pPr>
            <a:r>
              <a:rPr lang="en-US" altLang="ko-KR" sz="2400" dirty="0" err="1"/>
              <a:t>Suyeon</a:t>
            </a:r>
            <a:r>
              <a:rPr lang="en-US" altLang="ko-KR" sz="2400" dirty="0"/>
              <a:t> Noh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76401" y="5404653"/>
            <a:ext cx="288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dirty="0"/>
              <a:t>CMO</a:t>
            </a:r>
          </a:p>
          <a:p>
            <a:pPr algn="r">
              <a:defRPr/>
            </a:pPr>
            <a:r>
              <a:rPr lang="en-US" altLang="ko-KR" sz="2400" dirty="0"/>
              <a:t>Yerin</a:t>
            </a:r>
            <a:r>
              <a:rPr lang="ko-KR" altLang="en-US" sz="2400" dirty="0"/>
              <a:t> </a:t>
            </a:r>
            <a:r>
              <a:rPr lang="en-US" altLang="ko-KR" sz="2400" dirty="0"/>
              <a:t>Choi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E72FA4-B49F-BD5A-D691-100C7B599CF8}"/>
              </a:ext>
            </a:extLst>
          </p:cNvPr>
          <p:cNvSpPr/>
          <p:nvPr/>
        </p:nvSpPr>
        <p:spPr>
          <a:xfrm>
            <a:off x="4556400" y="1099640"/>
            <a:ext cx="1800000" cy="18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2E5AC1-8084-E4E8-4F72-328E8EF6D351}"/>
              </a:ext>
            </a:extLst>
          </p:cNvPr>
          <p:cNvSpPr/>
          <p:nvPr/>
        </p:nvSpPr>
        <p:spPr>
          <a:xfrm>
            <a:off x="6459985" y="2125194"/>
            <a:ext cx="1800000" cy="18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4DCB08-492F-8001-8A03-26EA92A345E7}"/>
              </a:ext>
            </a:extLst>
          </p:cNvPr>
          <p:cNvSpPr/>
          <p:nvPr/>
        </p:nvSpPr>
        <p:spPr>
          <a:xfrm>
            <a:off x="4556400" y="3034333"/>
            <a:ext cx="1800000" cy="18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1CF967-061A-2A17-0058-05DA0DF04277}"/>
              </a:ext>
            </a:extLst>
          </p:cNvPr>
          <p:cNvSpPr/>
          <p:nvPr/>
        </p:nvSpPr>
        <p:spPr>
          <a:xfrm>
            <a:off x="6427914" y="4024105"/>
            <a:ext cx="1864141" cy="18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DDB06D-CA3B-B73F-4F24-03DB863C6761}"/>
              </a:ext>
            </a:extLst>
          </p:cNvPr>
          <p:cNvSpPr/>
          <p:nvPr/>
        </p:nvSpPr>
        <p:spPr>
          <a:xfrm>
            <a:off x="4595845" y="4873985"/>
            <a:ext cx="1721110" cy="18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66732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Camping market is growing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E01D88-ADE2-503D-9C91-1F83C3B53582}"/>
              </a:ext>
            </a:extLst>
          </p:cNvPr>
          <p:cNvGrpSpPr/>
          <p:nvPr/>
        </p:nvGrpSpPr>
        <p:grpSpPr>
          <a:xfrm>
            <a:off x="331238" y="1680773"/>
            <a:ext cx="6673214" cy="4670939"/>
            <a:chOff x="331238" y="1680773"/>
            <a:chExt cx="6673214" cy="4670939"/>
          </a:xfrm>
        </p:grpSpPr>
        <p:graphicFrame>
          <p:nvGraphicFramePr>
            <p:cNvPr id="20" name="차트 19"/>
            <p:cNvGraphicFramePr>
              <a:graphicFrameLocks/>
            </p:cNvGraphicFramePr>
            <p:nvPr/>
          </p:nvGraphicFramePr>
          <p:xfrm>
            <a:off x="331238" y="1680773"/>
            <a:ext cx="6673214" cy="42849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TextBox 24"/>
            <p:cNvSpPr txBox="1">
              <a:spLocks/>
            </p:cNvSpPr>
            <p:nvPr/>
          </p:nvSpPr>
          <p:spPr>
            <a:xfrm flipH="1">
              <a:off x="1676400" y="6105491"/>
              <a:ext cx="3024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000" dirty="0"/>
                <a:t>Source : Korea Tourism Organization, 2021</a:t>
              </a:r>
              <a:endParaRPr lang="ko-KR" altLang="en-US" sz="10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61FE8B-5FDA-9964-1540-3FD8FA30540E}"/>
              </a:ext>
            </a:extLst>
          </p:cNvPr>
          <p:cNvGrpSpPr/>
          <p:nvPr/>
        </p:nvGrpSpPr>
        <p:grpSpPr>
          <a:xfrm>
            <a:off x="7491002" y="1680773"/>
            <a:ext cx="4130162" cy="4680430"/>
            <a:chOff x="7528407" y="1680773"/>
            <a:chExt cx="4130162" cy="46804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FD6138-F511-6567-2DD4-36C7134BDCED}"/>
                </a:ext>
              </a:extLst>
            </p:cNvPr>
            <p:cNvSpPr txBox="1"/>
            <p:nvPr/>
          </p:nvSpPr>
          <p:spPr>
            <a:xfrm flipH="1">
              <a:off x="9361879" y="6114982"/>
              <a:ext cx="167806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000" dirty="0"/>
                <a:t>Source: DLAKE, 2021</a:t>
              </a:r>
              <a:endParaRPr lang="ko-KR" altLang="en-US" sz="1000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D7D62AE-0CA6-4D15-98A2-D6CDFC97F88E}"/>
                </a:ext>
              </a:extLst>
            </p:cNvPr>
            <p:cNvGrpSpPr/>
            <p:nvPr/>
          </p:nvGrpSpPr>
          <p:grpSpPr>
            <a:xfrm>
              <a:off x="7528407" y="1680773"/>
              <a:ext cx="4130162" cy="4284922"/>
              <a:chOff x="7505578" y="1680773"/>
              <a:chExt cx="4130162" cy="4284922"/>
            </a:xfrm>
          </p:grpSpPr>
          <p:graphicFrame>
            <p:nvGraphicFramePr>
              <p:cNvPr id="4" name="차트 3">
                <a:extLst>
                  <a:ext uri="{FF2B5EF4-FFF2-40B4-BE49-F238E27FC236}">
                    <a16:creationId xmlns:a16="http://schemas.microsoft.com/office/drawing/2014/main" id="{987BA515-003A-D18A-D78F-B03A49206944}"/>
                  </a:ext>
                </a:extLst>
              </p:cNvPr>
              <p:cNvGraphicFramePr/>
              <p:nvPr/>
            </p:nvGraphicFramePr>
            <p:xfrm>
              <a:off x="7505578" y="1680773"/>
              <a:ext cx="4130162" cy="42849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851F2-5CE4-BF86-E265-FAFFB52F49F1}"/>
                  </a:ext>
                </a:extLst>
              </p:cNvPr>
              <p:cNvSpPr txBox="1"/>
              <p:nvPr/>
            </p:nvSpPr>
            <p:spPr>
              <a:xfrm>
                <a:off x="9513338" y="4194810"/>
                <a:ext cx="2122402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Apartment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1E673-22FA-CBA5-06D5-8A9D99504051}"/>
                  </a:ext>
                </a:extLst>
              </p:cNvPr>
              <p:cNvSpPr txBox="1"/>
              <p:nvPr/>
            </p:nvSpPr>
            <p:spPr>
              <a:xfrm>
                <a:off x="8349614" y="3453902"/>
                <a:ext cx="2122402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accent2"/>
                    </a:solidFill>
                  </a:rPr>
                  <a:t>Other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0092CB-90B3-9C7D-2B3D-BFDD6E33C355}"/>
              </a:ext>
            </a:extLst>
          </p:cNvPr>
          <p:cNvGrpSpPr/>
          <p:nvPr/>
        </p:nvGrpSpPr>
        <p:grpSpPr>
          <a:xfrm>
            <a:off x="7244050" y="2386842"/>
            <a:ext cx="4795885" cy="1992634"/>
            <a:chOff x="4216327" y="2543293"/>
            <a:chExt cx="4795885" cy="1992634"/>
          </a:xfrm>
        </p:grpSpPr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E5251778-826F-9D81-431A-12BDF741B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327" y="3429000"/>
              <a:ext cx="1294136" cy="394234"/>
            </a:xfrm>
            <a:prstGeom prst="bent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56865C0-F071-D12E-0231-2C50D7E0473A}"/>
                </a:ext>
              </a:extLst>
            </p:cNvPr>
            <p:cNvGrpSpPr/>
            <p:nvPr/>
          </p:nvGrpSpPr>
          <p:grpSpPr>
            <a:xfrm>
              <a:off x="5676131" y="2543293"/>
              <a:ext cx="3336081" cy="1992634"/>
              <a:chOff x="5676131" y="2547607"/>
              <a:chExt cx="3336081" cy="1992634"/>
            </a:xfrm>
          </p:grpSpPr>
          <p:pic>
            <p:nvPicPr>
              <p:cNvPr id="1026" name="Picture 2" descr="발상의 전환으로 공간을 활용한 25평 아파트 | 집데코 안심 인테리어">
                <a:extLst>
                  <a:ext uri="{FF2B5EF4-FFF2-40B4-BE49-F238E27FC236}">
                    <a16:creationId xmlns:a16="http://schemas.microsoft.com/office/drawing/2014/main" id="{17CE32D1-FCE8-16F3-8F7F-060D0C15D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6131" y="2547607"/>
                <a:ext cx="3336081" cy="1992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C52448-BA10-B43F-6E10-485733573B68}"/>
                  </a:ext>
                </a:extLst>
              </p:cNvPr>
              <p:cNvSpPr txBox="1"/>
              <p:nvPr/>
            </p:nvSpPr>
            <p:spPr>
              <a:xfrm>
                <a:off x="6687110" y="2618068"/>
                <a:ext cx="2325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0" dirty="0">
                    <a:effectLst/>
                    <a:latin typeface="Arial" panose="020B0604020202020204" pitchFamily="34" charset="0"/>
                  </a:rPr>
                  <a:t>For</a:t>
                </a:r>
                <a:r>
                  <a:rPr lang="ko-KR" altLang="en-US" b="1" i="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ko-KR" b="1" i="0" dirty="0">
                    <a:effectLst/>
                    <a:latin typeface="Arial" panose="020B0604020202020204" pitchFamily="34" charset="0"/>
                  </a:rPr>
                  <a:t>4people, 105</a:t>
                </a:r>
                <a:r>
                  <a:rPr lang="en-US" altLang="ko-KR" b="1" i="0" dirty="0">
                    <a:effectLst/>
                    <a:latin typeface="-apple-system"/>
                  </a:rPr>
                  <a:t>m</a:t>
                </a:r>
                <a:r>
                  <a:rPr lang="en-US" altLang="ko-KR" b="1" i="0" baseline="30000" dirty="0">
                    <a:effectLst/>
                    <a:latin typeface="-apple-system"/>
                  </a:rPr>
                  <a:t>2   </a:t>
                </a:r>
                <a:endParaRPr lang="ko-KR" altLang="en-US" dirty="0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093A8CA-CA76-4011-034E-88D038B7536C}"/>
              </a:ext>
            </a:extLst>
          </p:cNvPr>
          <p:cNvGrpSpPr/>
          <p:nvPr/>
        </p:nvGrpSpPr>
        <p:grpSpPr>
          <a:xfrm>
            <a:off x="570836" y="1256747"/>
            <a:ext cx="4717444" cy="2017818"/>
            <a:chOff x="570836" y="1256747"/>
            <a:chExt cx="4717444" cy="201781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D021B-1743-020A-B096-3A2A34524551}"/>
                </a:ext>
              </a:extLst>
            </p:cNvPr>
            <p:cNvGrpSpPr/>
            <p:nvPr/>
          </p:nvGrpSpPr>
          <p:grpSpPr>
            <a:xfrm>
              <a:off x="570836" y="1256747"/>
              <a:ext cx="3374287" cy="2017818"/>
              <a:chOff x="7665652" y="340351"/>
              <a:chExt cx="3374287" cy="2017818"/>
            </a:xfrm>
          </p:grpSpPr>
          <p:pic>
            <p:nvPicPr>
              <p:cNvPr id="5" name="Picture 4" descr="인테리어와 실용성 다잡은 똑똑한 수납 인테리어 5 | 1boon">
                <a:extLst>
                  <a:ext uri="{FF2B5EF4-FFF2-40B4-BE49-F238E27FC236}">
                    <a16:creationId xmlns:a16="http://schemas.microsoft.com/office/drawing/2014/main" id="{D9921060-55F5-2DF1-CD8F-B4C545D59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5652" y="340351"/>
                <a:ext cx="3336078" cy="2017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6A60FD-DBB3-6C59-6D74-0869B95B776C}"/>
                  </a:ext>
                </a:extLst>
              </p:cNvPr>
              <p:cNvSpPr txBox="1"/>
              <p:nvPr/>
            </p:nvSpPr>
            <p:spPr>
              <a:xfrm>
                <a:off x="8714837" y="393121"/>
                <a:ext cx="2325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0" dirty="0">
                    <a:effectLst/>
                    <a:latin typeface="Arial" panose="020B0604020202020204" pitchFamily="34" charset="0"/>
                  </a:rPr>
                  <a:t>For</a:t>
                </a:r>
                <a:r>
                  <a:rPr lang="ko-KR" altLang="en-US" b="1" i="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ko-KR" b="1" dirty="0">
                    <a:latin typeface="Arial" panose="020B0604020202020204" pitchFamily="34" charset="0"/>
                  </a:rPr>
                  <a:t>1</a:t>
                </a:r>
                <a:r>
                  <a:rPr lang="en-US" altLang="ko-KR" b="1" i="0" dirty="0">
                    <a:effectLst/>
                    <a:latin typeface="Arial" panose="020B0604020202020204" pitchFamily="34" charset="0"/>
                  </a:rPr>
                  <a:t>person, 30</a:t>
                </a:r>
                <a:r>
                  <a:rPr lang="en-US" altLang="ko-KR" b="1" i="0" dirty="0">
                    <a:effectLst/>
                    <a:latin typeface="-apple-system"/>
                  </a:rPr>
                  <a:t>m</a:t>
                </a:r>
                <a:r>
                  <a:rPr lang="en-US" altLang="ko-KR" b="1" i="0" baseline="30000" dirty="0">
                    <a:effectLst/>
                    <a:latin typeface="-apple-system"/>
                  </a:rPr>
                  <a:t>2   </a:t>
                </a:r>
                <a:endParaRPr lang="ko-KR" altLang="en-US" dirty="0"/>
              </a:p>
            </p:txBody>
          </p:sp>
        </p:grp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EF0C5389-B4A1-8ADC-8A21-3C7D8949D8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82618" y="2629188"/>
              <a:ext cx="1305662" cy="313426"/>
            </a:xfrm>
            <a:prstGeom prst="bent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87F71C-8C24-6279-6195-D86FE6172F7E}"/>
              </a:ext>
            </a:extLst>
          </p:cNvPr>
          <p:cNvGrpSpPr/>
          <p:nvPr/>
        </p:nvGrpSpPr>
        <p:grpSpPr>
          <a:xfrm>
            <a:off x="510147" y="3698591"/>
            <a:ext cx="4717445" cy="2174789"/>
            <a:chOff x="570836" y="3930702"/>
            <a:chExt cx="4717445" cy="217478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506236D-1467-70C1-694E-BB045D19D7E1}"/>
                </a:ext>
              </a:extLst>
            </p:cNvPr>
            <p:cNvGrpSpPr/>
            <p:nvPr/>
          </p:nvGrpSpPr>
          <p:grpSpPr>
            <a:xfrm>
              <a:off x="570836" y="3930702"/>
              <a:ext cx="3411782" cy="2174789"/>
              <a:chOff x="6540763" y="4676530"/>
              <a:chExt cx="3411782" cy="2174789"/>
            </a:xfrm>
          </p:grpSpPr>
          <p:pic>
            <p:nvPicPr>
              <p:cNvPr id="29" name="Picture 6" descr="함께하는 즐거움이 가득한 국내 전원주택 베스트 7 | 호미파이 &amp; homify">
                <a:extLst>
                  <a:ext uri="{FF2B5EF4-FFF2-40B4-BE49-F238E27FC236}">
                    <a16:creationId xmlns:a16="http://schemas.microsoft.com/office/drawing/2014/main" id="{A295037F-81E6-FF80-077C-17D8055FB2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763" y="4676530"/>
                <a:ext cx="3336077" cy="217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F918A-3CA7-A1ED-3AF3-D39967F98E95}"/>
                  </a:ext>
                </a:extLst>
              </p:cNvPr>
              <p:cNvSpPr txBox="1"/>
              <p:nvPr/>
            </p:nvSpPr>
            <p:spPr>
              <a:xfrm>
                <a:off x="7665652" y="4687984"/>
                <a:ext cx="22868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highlight>
                      <a:srgbClr val="E3DDCE"/>
                    </a:highlight>
                    <a:latin typeface="-apple-system"/>
                  </a:rPr>
                  <a:t>For 5~8people, 230m</a:t>
                </a:r>
                <a:r>
                  <a:rPr lang="en-US" altLang="ko-KR" b="1" i="0" baseline="30000" dirty="0">
                    <a:solidFill>
                      <a:srgbClr val="000000"/>
                    </a:solidFill>
                    <a:effectLst/>
                    <a:highlight>
                      <a:srgbClr val="E3DDCE"/>
                    </a:highlight>
                    <a:latin typeface="-apple-system"/>
                  </a:rPr>
                  <a:t>2</a:t>
                </a:r>
                <a:endParaRPr lang="ko-KR" altLang="en-US" dirty="0">
                  <a:highlight>
                    <a:srgbClr val="E3DDCE"/>
                  </a:highlight>
                </a:endParaRPr>
              </a:p>
            </p:txBody>
          </p:sp>
        </p:grp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02C74E86-C471-A5D4-F977-17A6803B57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45124" y="4564142"/>
              <a:ext cx="1343157" cy="205978"/>
            </a:xfrm>
            <a:prstGeom prst="bentConnector3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6 -0.0118 L -0.27044 -0.01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21728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Problem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157B1E3-6F02-ED57-5B19-7DBE8D2B61F4}"/>
              </a:ext>
            </a:extLst>
          </p:cNvPr>
          <p:cNvGrpSpPr/>
          <p:nvPr/>
        </p:nvGrpSpPr>
        <p:grpSpPr>
          <a:xfrm>
            <a:off x="534909" y="1794722"/>
            <a:ext cx="3889271" cy="3777114"/>
            <a:chOff x="303770" y="2001671"/>
            <a:chExt cx="3506339" cy="30242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B127E-E0CC-2846-7172-64301111A195}"/>
                </a:ext>
              </a:extLst>
            </p:cNvPr>
            <p:cNvSpPr txBox="1"/>
            <p:nvPr/>
          </p:nvSpPr>
          <p:spPr>
            <a:xfrm flipH="1">
              <a:off x="367839" y="2001671"/>
              <a:ext cx="3275835" cy="51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1. Spending too much money buying equipment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EA638-3A82-78AB-72DA-E46CC9328430}"/>
                </a:ext>
              </a:extLst>
            </p:cNvPr>
            <p:cNvSpPr txBox="1"/>
            <p:nvPr/>
          </p:nvSpPr>
          <p:spPr>
            <a:xfrm>
              <a:off x="1204050" y="2742754"/>
              <a:ext cx="170578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tent </a:t>
              </a:r>
            </a:p>
            <a:p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mat </a:t>
              </a:r>
            </a:p>
            <a:p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tarp + pack lantern </a:t>
              </a:r>
            </a:p>
            <a:p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table + chair sleeping bag</a:t>
              </a:r>
            </a:p>
            <a:p>
              <a:pPr algn="ctr"/>
              <a:r>
                <a:rPr lang="en-US" altLang="ko-KR" dirty="0">
                  <a:solidFill>
                    <a:srgbClr val="202124"/>
                  </a:solidFill>
                  <a:latin typeface="Apple SD Gothic Neo"/>
                  <a:cs typeface="Calibri" panose="020F0502020204030204" pitchFamily="34" charset="0"/>
                </a:rPr>
                <a:t>⁞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4CC6D9-777F-F797-D236-C86725499279}"/>
                </a:ext>
              </a:extLst>
            </p:cNvPr>
            <p:cNvSpPr txBox="1"/>
            <p:nvPr/>
          </p:nvSpPr>
          <p:spPr>
            <a:xfrm>
              <a:off x="303770" y="4459100"/>
              <a:ext cx="3506339" cy="566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700" b="1" dirty="0"/>
                <a:t>= </a:t>
              </a:r>
              <a:r>
                <a:rPr lang="en-US" altLang="ko-KR" sz="1700" dirty="0"/>
                <a:t>average spend </a:t>
              </a:r>
              <a:r>
                <a:rPr lang="en-US" altLang="ko-KR" sz="2000" b="1" dirty="0"/>
                <a:t>1138$</a:t>
              </a:r>
            </a:p>
            <a:p>
              <a:pPr lvl="0" algn="ctr">
                <a:defRPr/>
              </a:pPr>
              <a:r>
                <a:rPr lang="en-US" altLang="ko-KR" sz="1700" dirty="0"/>
                <a:t>But used only </a:t>
              </a:r>
              <a:r>
                <a:rPr lang="en-US" altLang="ko-KR" sz="2000" dirty="0"/>
                <a:t>5 times </a:t>
              </a:r>
              <a:r>
                <a:rPr lang="en-US" altLang="ko-KR" sz="1700" dirty="0"/>
                <a:t>a year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E386947-D693-A203-40D1-93484F975BDE}"/>
              </a:ext>
            </a:extLst>
          </p:cNvPr>
          <p:cNvGrpSpPr/>
          <p:nvPr/>
        </p:nvGrpSpPr>
        <p:grpSpPr>
          <a:xfrm>
            <a:off x="4418563" y="1758383"/>
            <a:ext cx="3558904" cy="4546618"/>
            <a:chOff x="8260542" y="2001671"/>
            <a:chExt cx="3558904" cy="45466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3FAF46-9E81-80EA-CB8E-CBE54C2CE90D}"/>
                </a:ext>
              </a:extLst>
            </p:cNvPr>
            <p:cNvSpPr txBox="1"/>
            <p:nvPr/>
          </p:nvSpPr>
          <p:spPr>
            <a:xfrm flipH="1">
              <a:off x="8654564" y="2001671"/>
              <a:ext cx="281482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2. Storing camping equipment when not using is a challenge.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54B5B7-E0A8-8B4B-165C-10DAD036E900}"/>
                </a:ext>
              </a:extLst>
            </p:cNvPr>
            <p:cNvSpPr txBox="1"/>
            <p:nvPr/>
          </p:nvSpPr>
          <p:spPr>
            <a:xfrm>
              <a:off x="8509159" y="3105096"/>
              <a:ext cx="3105636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No space to store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/>
                <a:t>Careful management is required after use</a:t>
              </a:r>
              <a:endParaRPr lang="ko-KR" altLang="en-US" dirty="0"/>
            </a:p>
          </p:txBody>
        </p:sp>
        <p:pic>
          <p:nvPicPr>
            <p:cNvPr id="2053" name="Picture 5" descr="클립아트코리아 - 통로이미지">
              <a:extLst>
                <a:ext uri="{FF2B5EF4-FFF2-40B4-BE49-F238E27FC236}">
                  <a16:creationId xmlns:a16="http://schemas.microsoft.com/office/drawing/2014/main" id="{BF844A34-31FC-004E-DC7C-24E92C838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18" b="90000" l="3887" r="897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8" t="8669" r="21816" b="63751"/>
            <a:stretch/>
          </p:blipFill>
          <p:spPr bwMode="auto">
            <a:xfrm>
              <a:off x="9324338" y="3948678"/>
              <a:ext cx="2495108" cy="1499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클립아트코리아 - 통로이미지">
              <a:extLst>
                <a:ext uri="{FF2B5EF4-FFF2-40B4-BE49-F238E27FC236}">
                  <a16:creationId xmlns:a16="http://schemas.microsoft.com/office/drawing/2014/main" id="{FF39C4B6-7399-3F87-7D7F-7D6B1C7FD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765" b="63824" l="27562" r="660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90" t="41523" r="49621" b="38180"/>
            <a:stretch/>
          </p:blipFill>
          <p:spPr bwMode="auto">
            <a:xfrm>
              <a:off x="10384210" y="5031964"/>
              <a:ext cx="1012943" cy="110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5" descr="클립아트코리아 - 통로이미지">
              <a:extLst>
                <a:ext uri="{FF2B5EF4-FFF2-40B4-BE49-F238E27FC236}">
                  <a16:creationId xmlns:a16="http://schemas.microsoft.com/office/drawing/2014/main" id="{3508A7EA-3539-CEFF-9CBE-E769D71815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47" b="64118" l="3887" r="265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27" r="77769" b="36362"/>
            <a:stretch/>
          </p:blipFill>
          <p:spPr bwMode="auto">
            <a:xfrm>
              <a:off x="8260542" y="4622166"/>
              <a:ext cx="1005810" cy="1223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5" descr="클립아트코리아 - 통로이미지">
              <a:extLst>
                <a:ext uri="{FF2B5EF4-FFF2-40B4-BE49-F238E27FC236}">
                  <a16:creationId xmlns:a16="http://schemas.microsoft.com/office/drawing/2014/main" id="{E41B1B8D-5BD6-1539-8500-6E16B360A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765" b="90000" l="68905" r="9364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26" t="64677" r="5916" b="12812"/>
            <a:stretch/>
          </p:blipFill>
          <p:spPr bwMode="auto">
            <a:xfrm>
              <a:off x="9638971" y="5324658"/>
              <a:ext cx="1215192" cy="122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5" descr="클립아트코리아 - 통로이미지">
              <a:extLst>
                <a:ext uri="{FF2B5EF4-FFF2-40B4-BE49-F238E27FC236}">
                  <a16:creationId xmlns:a16="http://schemas.microsoft.com/office/drawing/2014/main" id="{3EB0F0B7-9C19-3427-F773-4D4FA0164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765" b="90000" l="39929" r="897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80" t="65862" r="34618" b="12234"/>
            <a:stretch/>
          </p:blipFill>
          <p:spPr bwMode="auto">
            <a:xfrm>
              <a:off x="9029909" y="4571704"/>
              <a:ext cx="1054259" cy="119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42E9374-C5B0-552C-8446-5D27149B5834}"/>
              </a:ext>
            </a:extLst>
          </p:cNvPr>
          <p:cNvSpPr txBox="1"/>
          <p:nvPr/>
        </p:nvSpPr>
        <p:spPr>
          <a:xfrm flipH="1">
            <a:off x="8195513" y="1758383"/>
            <a:ext cx="348933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dirty="0"/>
              <a:t>3. Steep investment curve for beginners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E5F5FA-BA89-1986-3091-A8AA8E4EA8B9}"/>
              </a:ext>
            </a:extLst>
          </p:cNvPr>
          <p:cNvGrpSpPr/>
          <p:nvPr/>
        </p:nvGrpSpPr>
        <p:grpSpPr>
          <a:xfrm>
            <a:off x="8790647" y="3200400"/>
            <a:ext cx="2299064" cy="2118953"/>
            <a:chOff x="7897317" y="2717166"/>
            <a:chExt cx="4133850" cy="381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7B915A-FA7F-32E9-20DF-7AA7C6792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00" b="97750" l="6452" r="9585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97317" y="2717166"/>
              <a:ext cx="4133850" cy="381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AC2946-F935-C5A8-1E43-D80E14FFE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750" b="81500" l="34332" r="64286"/>
                      </a14:imgEffect>
                    </a14:imgLayer>
                  </a14:imgProps>
                </a:ext>
              </a:extLst>
            </a:blip>
            <a:srcRect l="35397" t="20943" r="35370" b="33408"/>
            <a:stretch/>
          </p:blipFill>
          <p:spPr>
            <a:xfrm>
              <a:off x="9360568" y="3585411"/>
              <a:ext cx="1208454" cy="17392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4CD2F3-E462-7797-03C2-4F67AE92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7750" b="81500" l="34332" r="64286"/>
                      </a14:imgEffect>
                    </a14:imgLayer>
                  </a14:imgProps>
                </a:ext>
              </a:extLst>
            </a:blip>
            <a:srcRect l="31589" t="60362" r="42217" b="20313"/>
            <a:stretch/>
          </p:blipFill>
          <p:spPr>
            <a:xfrm>
              <a:off x="9288379" y="5109516"/>
              <a:ext cx="1082844" cy="73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3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294104"/>
            <a:ext cx="209169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Solution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67312" y="2411892"/>
            <a:ext cx="93812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600" dirty="0"/>
              <a:t>“</a:t>
            </a:r>
            <a:r>
              <a:rPr lang="en-US" altLang="ko-KR" sz="9600" dirty="0" err="1"/>
              <a:t>Re:Camping</a:t>
            </a:r>
            <a:r>
              <a:rPr lang="en-US" altLang="ko-KR" sz="9600" dirty="0"/>
              <a:t>” </a:t>
            </a:r>
            <a:r>
              <a:rPr lang="en-US" altLang="ko-KR" sz="4800" dirty="0"/>
              <a:t>Service</a:t>
            </a:r>
            <a:endParaRPr lang="ko-KR" altLang="en-US" sz="48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26809F-8BF5-E70C-F12E-5B70706BE10E}"/>
              </a:ext>
            </a:extLst>
          </p:cNvPr>
          <p:cNvGrpSpPr/>
          <p:nvPr/>
        </p:nvGrpSpPr>
        <p:grpSpPr>
          <a:xfrm>
            <a:off x="891283" y="4809570"/>
            <a:ext cx="9782855" cy="1754326"/>
            <a:chOff x="732319" y="4816255"/>
            <a:chExt cx="9782855" cy="17543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1B88E-6EEF-BC5B-BE4C-DB3FD9683160}"/>
                </a:ext>
              </a:extLst>
            </p:cNvPr>
            <p:cNvSpPr txBox="1"/>
            <p:nvPr/>
          </p:nvSpPr>
          <p:spPr>
            <a:xfrm>
              <a:off x="732319" y="4816255"/>
              <a:ext cx="54012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Spending too much money </a:t>
              </a:r>
            </a:p>
            <a:p>
              <a:pPr algn="ctr"/>
              <a:r>
                <a:rPr lang="en-US" altLang="ko-KR" sz="1200" dirty="0"/>
                <a:t>buying equipment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/>
                <a:t>Storing camping equipment </a:t>
              </a:r>
            </a:p>
            <a:p>
              <a:pPr algn="ctr"/>
              <a:r>
                <a:rPr lang="en-US" altLang="ko-KR" sz="1200" dirty="0"/>
                <a:t>when not using is a challenge.</a:t>
              </a:r>
            </a:p>
            <a:p>
              <a:pPr algn="ctr"/>
              <a:endParaRPr lang="en-US" altLang="ko-KR" sz="1200" dirty="0"/>
            </a:p>
            <a:p>
              <a:pPr lvl="0" algn="ctr">
                <a:defRPr/>
              </a:pPr>
              <a:r>
                <a:rPr lang="en-US" altLang="ko-KR" sz="1200" dirty="0"/>
                <a:t>Steep investment curve </a:t>
              </a:r>
            </a:p>
            <a:p>
              <a:pPr lvl="0" algn="ctr">
                <a:defRPr/>
              </a:pPr>
              <a:r>
                <a:rPr lang="en-US" altLang="ko-KR" sz="1200" dirty="0"/>
                <a:t>for beginners</a:t>
              </a:r>
            </a:p>
            <a:p>
              <a:pPr algn="ctr"/>
              <a:endParaRPr lang="en-US" altLang="ko-KR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C7CA76-C4FF-7332-6E40-A66E82CF6D49}"/>
                </a:ext>
              </a:extLst>
            </p:cNvPr>
            <p:cNvSpPr txBox="1"/>
            <p:nvPr/>
          </p:nvSpPr>
          <p:spPr>
            <a:xfrm>
              <a:off x="6287016" y="4816255"/>
              <a:ext cx="42281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Low rental fee</a:t>
              </a:r>
            </a:p>
            <a:p>
              <a:pPr algn="ctr">
                <a:defRPr/>
              </a:pPr>
              <a:endParaRPr lang="en-US" altLang="ko-KR" sz="1200" dirty="0"/>
            </a:p>
            <a:p>
              <a:pPr algn="ctr">
                <a:defRPr/>
              </a:pPr>
              <a:endParaRPr lang="en-US" altLang="ko-KR" sz="1200" dirty="0"/>
            </a:p>
            <a:p>
              <a:pPr lvl="0" algn="ctr">
                <a:defRPr/>
              </a:pPr>
              <a:r>
                <a:rPr lang="en-US" altLang="ko-KR" sz="1200" dirty="0"/>
                <a:t>Easy to receive and return in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Local</a:t>
              </a:r>
            </a:p>
            <a:p>
              <a:pPr lvl="0" algn="ctr">
                <a:defRPr/>
              </a:pPr>
              <a:r>
                <a:rPr lang="en-US" altLang="ko-KR" sz="1200" dirty="0"/>
                <a:t>Can save space</a:t>
              </a:r>
            </a:p>
            <a:p>
              <a:pPr lvl="0" algn="ctr">
                <a:defRPr/>
              </a:pPr>
              <a:endParaRPr lang="en-US" altLang="ko-KR" sz="1200" dirty="0"/>
            </a:p>
            <a:p>
              <a:pPr lvl="0" algn="ctr">
                <a:defRPr/>
              </a:pPr>
              <a:endParaRPr lang="en-US" altLang="ko-KR" sz="1200" dirty="0"/>
            </a:p>
            <a:p>
              <a:pPr algn="ctr">
                <a:defRPr/>
              </a:pPr>
              <a:r>
                <a:rPr lang="en-US" altLang="ko-KR" sz="1200" dirty="0"/>
                <a:t>Community for campers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842A4EA-31BF-DA98-EC12-A3B393EB7EDD}"/>
                </a:ext>
              </a:extLst>
            </p:cNvPr>
            <p:cNvCxnSpPr>
              <a:cxnSpLocks/>
            </p:cNvCxnSpPr>
            <p:nvPr/>
          </p:nvCxnSpPr>
          <p:spPr>
            <a:xfrm>
              <a:off x="5510978" y="5561568"/>
              <a:ext cx="77603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FFEB74E-13E9-FDEB-E23D-6E502DA96702}"/>
              </a:ext>
            </a:extLst>
          </p:cNvPr>
          <p:cNvSpPr txBox="1"/>
          <p:nvPr/>
        </p:nvSpPr>
        <p:spPr>
          <a:xfrm>
            <a:off x="973525" y="2136851"/>
            <a:ext cx="102449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500" dirty="0" err="1"/>
              <a:t>What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if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</a:t>
            </a:r>
            <a:r>
              <a:rPr lang="ko-KR" altLang="en-US" sz="3500" dirty="0"/>
              <a:t> </a:t>
            </a:r>
            <a:r>
              <a:rPr lang="ko-KR" altLang="en-US" sz="3500" dirty="0" err="1"/>
              <a:t>can</a:t>
            </a:r>
            <a:r>
              <a:rPr lang="ko-KR" altLang="en-US" sz="3500" dirty="0"/>
              <a:t> </a:t>
            </a:r>
            <a:r>
              <a:rPr lang="ko-KR" altLang="en-US" sz="3500" dirty="0" err="1"/>
              <a:t>borrow</a:t>
            </a:r>
            <a:r>
              <a:rPr lang="ko-KR" altLang="en-US" sz="3500" dirty="0"/>
              <a:t> </a:t>
            </a:r>
            <a:r>
              <a:rPr lang="ko-KR" altLang="en-US" sz="3500" dirty="0" err="1"/>
              <a:t>supplies</a:t>
            </a:r>
            <a:r>
              <a:rPr lang="ko-KR" altLang="en-US" sz="3500" dirty="0"/>
              <a:t> </a:t>
            </a:r>
            <a:r>
              <a:rPr lang="ko-KR" altLang="en-US" sz="3500" dirty="0" err="1"/>
              <a:t>when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</a:t>
            </a:r>
            <a:r>
              <a:rPr lang="ko-KR" altLang="en-US" sz="3500" dirty="0"/>
              <a:t> </a:t>
            </a:r>
            <a:r>
              <a:rPr lang="ko-KR" altLang="en-US" sz="3500" dirty="0" err="1"/>
              <a:t>want</a:t>
            </a:r>
            <a:r>
              <a:rPr lang="ko-KR" altLang="en-US" sz="3500" dirty="0"/>
              <a:t>?</a:t>
            </a:r>
            <a:endParaRPr lang="en-US" altLang="ko-KR" sz="3500" dirty="0"/>
          </a:p>
          <a:p>
            <a:pPr algn="ctr"/>
            <a:endParaRPr lang="ko-KR" altLang="en-US" sz="3500" dirty="0"/>
          </a:p>
          <a:p>
            <a:pPr algn="ctr"/>
            <a:r>
              <a:rPr lang="ko-KR" altLang="en-US" sz="3500" dirty="0" err="1"/>
              <a:t>What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if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</a:t>
            </a:r>
            <a:r>
              <a:rPr lang="ko-KR" altLang="en-US" sz="3500" dirty="0"/>
              <a:t> </a:t>
            </a:r>
            <a:r>
              <a:rPr lang="ko-KR" altLang="en-US" sz="3500" dirty="0" err="1"/>
              <a:t>could</a:t>
            </a:r>
            <a:r>
              <a:rPr lang="ko-KR" altLang="en-US" sz="3500" dirty="0"/>
              <a:t> </a:t>
            </a:r>
            <a:r>
              <a:rPr lang="ko-KR" altLang="en-US" sz="3500" dirty="0" err="1"/>
              <a:t>borrow</a:t>
            </a:r>
            <a:r>
              <a:rPr lang="ko-KR" altLang="en-US" sz="3500" dirty="0"/>
              <a:t> </a:t>
            </a:r>
            <a:r>
              <a:rPr lang="ko-KR" altLang="en-US" sz="3500" dirty="0" err="1"/>
              <a:t>the</a:t>
            </a:r>
            <a:r>
              <a:rPr lang="ko-KR" altLang="en-US" sz="3500" dirty="0"/>
              <a:t> </a:t>
            </a:r>
            <a:r>
              <a:rPr lang="ko-KR" altLang="en-US" sz="3500" dirty="0" err="1"/>
              <a:t>goods</a:t>
            </a:r>
            <a:r>
              <a:rPr lang="ko-KR" altLang="en-US" sz="3500" dirty="0"/>
              <a:t> </a:t>
            </a:r>
            <a:endParaRPr lang="en-US" altLang="ko-KR" sz="3500" dirty="0"/>
          </a:p>
          <a:p>
            <a:pPr algn="ctr"/>
            <a:r>
              <a:rPr lang="ko-KR" altLang="en-US" sz="3500" dirty="0"/>
              <a:t>and </a:t>
            </a:r>
            <a:r>
              <a:rPr lang="ko-KR" altLang="en-US" sz="3500" dirty="0" err="1"/>
              <a:t>make</a:t>
            </a:r>
            <a:r>
              <a:rPr lang="ko-KR" altLang="en-US" sz="3500" dirty="0"/>
              <a:t> </a:t>
            </a:r>
            <a:r>
              <a:rPr lang="ko-KR" altLang="en-US" sz="3500" dirty="0" err="1"/>
              <a:t>a</a:t>
            </a:r>
            <a:r>
              <a:rPr lang="ko-KR" altLang="en-US" sz="3500" dirty="0"/>
              <a:t> </a:t>
            </a:r>
            <a:r>
              <a:rPr lang="ko-KR" altLang="en-US" sz="3500" dirty="0" err="1"/>
              <a:t>profit</a:t>
            </a:r>
            <a:r>
              <a:rPr lang="ko-KR" altLang="en-US" sz="3500" dirty="0"/>
              <a:t> </a:t>
            </a:r>
            <a:r>
              <a:rPr lang="ko-KR" altLang="en-US" sz="3500" dirty="0" err="1"/>
              <a:t>when</a:t>
            </a:r>
            <a:r>
              <a:rPr lang="ko-KR" altLang="en-US" sz="3500" dirty="0"/>
              <a:t> </a:t>
            </a:r>
            <a:r>
              <a:rPr lang="ko-KR" altLang="en-US" sz="3500" dirty="0" err="1"/>
              <a:t>I</a:t>
            </a:r>
            <a:r>
              <a:rPr lang="ko-KR" altLang="en-US" sz="3500" dirty="0"/>
              <a:t> </a:t>
            </a:r>
            <a:r>
              <a:rPr lang="ko-KR" altLang="en-US" sz="3500" dirty="0" err="1"/>
              <a:t>don’t</a:t>
            </a:r>
            <a:r>
              <a:rPr lang="ko-KR" altLang="en-US" sz="3500" dirty="0"/>
              <a:t> </a:t>
            </a:r>
            <a:r>
              <a:rPr lang="ko-KR" altLang="en-US" sz="3500" dirty="0" err="1"/>
              <a:t>need</a:t>
            </a:r>
            <a:r>
              <a:rPr lang="ko-KR" altLang="en-US" sz="3500" dirty="0"/>
              <a:t> </a:t>
            </a:r>
            <a:r>
              <a:rPr lang="ko-KR" altLang="en-US" sz="3500" dirty="0" err="1"/>
              <a:t>them</a:t>
            </a:r>
            <a:r>
              <a:rPr lang="ko-KR" altLang="en-US" sz="3500" dirty="0"/>
              <a:t>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290573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Our Market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650867344"/>
              </p:ext>
            </p:extLst>
          </p:nvPr>
        </p:nvGraphicFramePr>
        <p:xfrm>
          <a:off x="458452" y="1660824"/>
          <a:ext cx="5538543" cy="382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B69765-1B9A-D818-F45D-1B16A13F264D}"/>
              </a:ext>
            </a:extLst>
          </p:cNvPr>
          <p:cNvSpPr txBox="1"/>
          <p:nvPr/>
        </p:nvSpPr>
        <p:spPr>
          <a:xfrm>
            <a:off x="6180427" y="4016797"/>
            <a:ext cx="67299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38.3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B7B2963-A2D1-73C5-6CBC-8699C29B5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058834"/>
              </p:ext>
            </p:extLst>
          </p:nvPr>
        </p:nvGraphicFramePr>
        <p:xfrm>
          <a:off x="6754382" y="2087542"/>
          <a:ext cx="4404359" cy="3399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7BF0FF-8D2E-644C-647E-ECB53D24B2DE}"/>
              </a:ext>
            </a:extLst>
          </p:cNvPr>
          <p:cNvSpPr txBox="1"/>
          <p:nvPr/>
        </p:nvSpPr>
        <p:spPr>
          <a:xfrm>
            <a:off x="6667607" y="6034776"/>
            <a:ext cx="53540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Male are 3.7 times more likely than Female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18ED67-F243-20BE-7D64-C8D563D787D1}"/>
              </a:ext>
            </a:extLst>
          </p:cNvPr>
          <p:cNvCxnSpPr>
            <a:cxnSpLocks/>
          </p:cNvCxnSpPr>
          <p:nvPr/>
        </p:nvCxnSpPr>
        <p:spPr>
          <a:xfrm>
            <a:off x="3017520" y="2179320"/>
            <a:ext cx="6019800" cy="62484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1BA6FE-8B31-B74B-2BAF-E9BCB2166481}"/>
              </a:ext>
            </a:extLst>
          </p:cNvPr>
          <p:cNvCxnSpPr>
            <a:cxnSpLocks/>
          </p:cNvCxnSpPr>
          <p:nvPr/>
        </p:nvCxnSpPr>
        <p:spPr>
          <a:xfrm flipV="1">
            <a:off x="3017520" y="4792979"/>
            <a:ext cx="5939041" cy="519874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11AD58-2C72-0342-D7AC-2D3FC170D5ED}"/>
              </a:ext>
            </a:extLst>
          </p:cNvPr>
          <p:cNvSpPr txBox="1"/>
          <p:nvPr/>
        </p:nvSpPr>
        <p:spPr>
          <a:xfrm>
            <a:off x="4719844" y="5538718"/>
            <a:ext cx="359415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Source: </a:t>
            </a:r>
            <a:r>
              <a:rPr kumimoji="1" lang="en-US" altLang="ko-Kore-KR" sz="1100" dirty="0" err="1"/>
              <a:t>Dlake</a:t>
            </a:r>
            <a:r>
              <a:rPr kumimoji="1" lang="en-US" altLang="ko-Kore-KR" sz="1100" dirty="0"/>
              <a:t>, 2021</a:t>
            </a:r>
            <a:endParaRPr kumimoji="1" lang="ko-Kore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30941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rgbClr val="4E8860"/>
                </a:solidFill>
                <a:latin typeface="맑은 고딕"/>
                <a:ea typeface="맑은 고딕"/>
              </a:rPr>
              <a:t>Competition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6EE072-E948-F5B5-FDEB-53D0B8E6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52798"/>
              </p:ext>
            </p:extLst>
          </p:nvPr>
        </p:nvGraphicFramePr>
        <p:xfrm>
          <a:off x="1016635" y="2274769"/>
          <a:ext cx="10158729" cy="321344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86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7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Feature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800" dirty="0" err="1">
                          <a:latin typeface="맑은 고딕"/>
                          <a:ea typeface="맑은 고딕"/>
                        </a:rPr>
                        <a:t>Ssangyou</a:t>
                      </a:r>
                      <a:endParaRPr lang="en-US" altLang="en-US" sz="180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800" dirty="0" err="1">
                          <a:latin typeface="맑은 고딕"/>
                          <a:ea typeface="맑은 고딕"/>
                        </a:rPr>
                        <a:t>Gooda</a:t>
                      </a:r>
                      <a:endParaRPr lang="en-US" altLang="en-US" sz="180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 err="1">
                          <a:latin typeface="맑은 고딕"/>
                          <a:ea typeface="맑은 고딕"/>
                        </a:rPr>
                        <a:t>Ssocio</a:t>
                      </a:r>
                      <a:endParaRPr lang="en-US" altLang="ko-KR" sz="180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rgbClr val="4E8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dirty="0" err="1">
                          <a:latin typeface="맑은 고딕"/>
                          <a:ea typeface="맑은 고딕"/>
                        </a:rPr>
                        <a:t>Re:camping</a:t>
                      </a:r>
                      <a:endParaRPr lang="en-US" altLang="ko-KR" sz="180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rgbClr val="4E8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7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Goods</a:t>
                      </a: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Share &amp; Rent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Goods</a:t>
                      </a: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Share &amp; Rent</a:t>
                      </a: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 request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Enterprises offer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special discounts, events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Link to purchase after use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05793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Guidelines for Beginners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300" dirty="0">
                          <a:latin typeface="맑은 고딕"/>
                          <a:ea typeface="맑은 고딕"/>
                        </a:rPr>
                        <a:t>with challenge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dirty="0">
                          <a:latin typeface="맑은 고딕"/>
                          <a:ea typeface="맑은 고딕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1" dirty="0">
                          <a:latin typeface="맑은 고딕"/>
                          <a:ea typeface="맑은 고딕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4C1F48E-4F19-CDC5-1D8C-4A35BBFB2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3678" y="1433707"/>
            <a:ext cx="776839" cy="812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06480-8843-F848-83B4-30A25510C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5106" y="1498742"/>
            <a:ext cx="769712" cy="791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5A559A-9B19-EC32-C9D5-64C56A26C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89407" y="1538793"/>
            <a:ext cx="678671" cy="71098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440D8C3-328B-CCF8-FDAD-262CD92446D0}"/>
              </a:ext>
            </a:extLst>
          </p:cNvPr>
          <p:cNvSpPr/>
          <p:nvPr/>
        </p:nvSpPr>
        <p:spPr>
          <a:xfrm>
            <a:off x="9856968" y="1512590"/>
            <a:ext cx="769712" cy="710968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162496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rgbClr val="4E8860"/>
                </a:solidFill>
                <a:latin typeface="맑은 고딕"/>
                <a:ea typeface="맑은 고딕"/>
              </a:rPr>
              <a:t>Demo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F442E-0C80-EBCB-CAD5-1FF11A718116}"/>
              </a:ext>
            </a:extLst>
          </p:cNvPr>
          <p:cNvGrpSpPr/>
          <p:nvPr/>
        </p:nvGrpSpPr>
        <p:grpSpPr>
          <a:xfrm>
            <a:off x="1700128" y="2120182"/>
            <a:ext cx="5189622" cy="3123141"/>
            <a:chOff x="7002378" y="1868722"/>
            <a:chExt cx="5189622" cy="31231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336655-6372-52A6-C7A2-AD47644CE8CB}"/>
                </a:ext>
              </a:extLst>
            </p:cNvPr>
            <p:cNvSpPr txBox="1"/>
            <p:nvPr/>
          </p:nvSpPr>
          <p:spPr>
            <a:xfrm>
              <a:off x="7002378" y="1868722"/>
              <a:ext cx="5189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800" dirty="0"/>
                <a:t>1. Borrow and Lend with your neighbors</a:t>
              </a:r>
              <a:endParaRPr lang="ko-KR" altLang="en-US" sz="1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BD9EE9-0F13-9DE0-ED98-0D1D09F5D43D}"/>
                </a:ext>
              </a:extLst>
            </p:cNvPr>
            <p:cNvSpPr txBox="1"/>
            <p:nvPr/>
          </p:nvSpPr>
          <p:spPr>
            <a:xfrm>
              <a:off x="7002378" y="2767080"/>
              <a:ext cx="5189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800" dirty="0"/>
                <a:t>2. Collaborate camping companies’ goods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C4E06-2816-5C30-5BCE-B8B9494F5F95}"/>
                </a:ext>
              </a:extLst>
            </p:cNvPr>
            <p:cNvSpPr txBox="1"/>
            <p:nvPr/>
          </p:nvSpPr>
          <p:spPr>
            <a:xfrm>
              <a:off x="7002378" y="3665439"/>
              <a:ext cx="5189621" cy="398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20000"/>
                </a:lnSpc>
                <a:buNone/>
                <a:defRPr/>
              </a:pPr>
              <a:r>
                <a:rPr lang="en-US" altLang="ko-KR" sz="1800" dirty="0">
                  <a:solidFill>
                    <a:schemeClr val="tx1"/>
                  </a:solidFill>
                </a:rPr>
                <a:t>3. </a:t>
              </a:r>
              <a:r>
                <a:rPr lang="en-US" altLang="ko-KR" sz="1800" dirty="0"/>
                <a:t>C</a:t>
              </a:r>
              <a:r>
                <a:rPr lang="en-US" altLang="ko-KR" sz="1800" dirty="0">
                  <a:solidFill>
                    <a:schemeClr val="tx1"/>
                  </a:solidFill>
                </a:rPr>
                <a:t>amping community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90AC1-1CEE-D420-503A-08341C9FDD38}"/>
                </a:ext>
              </a:extLst>
            </p:cNvPr>
            <p:cNvSpPr txBox="1"/>
            <p:nvPr/>
          </p:nvSpPr>
          <p:spPr>
            <a:xfrm>
              <a:off x="7002378" y="4593164"/>
              <a:ext cx="5189621" cy="398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20000"/>
                </a:lnSpc>
                <a:buNone/>
                <a:defRPr/>
              </a:pPr>
              <a:r>
                <a:rPr lang="en-US" altLang="ko-KR" sz="1800" dirty="0"/>
                <a:t>4</a:t>
              </a:r>
              <a:r>
                <a:rPr lang="en-US" altLang="ko-KR" dirty="0"/>
                <a:t>.</a:t>
              </a:r>
              <a:r>
                <a:rPr lang="en-US" altLang="ko-KR" sz="1800" dirty="0">
                  <a:solidFill>
                    <a:schemeClr val="tx1"/>
                  </a:solidFill>
                </a:rPr>
                <a:t> Category for camping beginners	</a:t>
              </a:r>
            </a:p>
          </p:txBody>
        </p:sp>
      </p:grpSp>
      <p:pic>
        <p:nvPicPr>
          <p:cNvPr id="2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880C5DEA-399D-FF07-A73D-9BAEBF724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0189" y="282300"/>
            <a:ext cx="330676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30199"/>
            <a:ext cx="5634990" cy="75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rgbClr val="4E8860"/>
                </a:solidFill>
                <a:latin typeface="맑은 고딕"/>
                <a:ea typeface="맑은 고딕"/>
              </a:rPr>
              <a:t>Marketing</a:t>
            </a:r>
            <a:r>
              <a:rPr lang="ko-KR" altLang="en-US" sz="4400" b="1" spc="-300">
                <a:solidFill>
                  <a:srgbClr val="4E8860"/>
                </a:solidFill>
                <a:latin typeface="맑은 고딕"/>
                <a:ea typeface="맑은 고딕"/>
              </a:rPr>
              <a:t> strategy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rgbClr val="4E8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2097470209"/>
              </p:ext>
            </p:extLst>
          </p:nvPr>
        </p:nvGraphicFramePr>
        <p:xfrm>
          <a:off x="557212" y="2049268"/>
          <a:ext cx="5255419" cy="3388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TextBox 11"/>
          <p:cNvSpPr txBox="1"/>
          <p:nvPr/>
        </p:nvSpPr>
        <p:spPr>
          <a:xfrm flipH="1">
            <a:off x="937383" y="1945407"/>
            <a:ext cx="4766787" cy="39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808080"/>
                </a:solidFill>
              </a:rPr>
              <a:t>Social media utilization rate</a:t>
            </a:r>
          </a:p>
        </p:txBody>
      </p:sp>
      <p:sp>
        <p:nvSpPr>
          <p:cNvPr id="41" name="TextBox 11"/>
          <p:cNvSpPr txBox="1"/>
          <p:nvPr/>
        </p:nvSpPr>
        <p:spPr>
          <a:xfrm flipH="1">
            <a:off x="937383" y="5516257"/>
            <a:ext cx="51162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/>
              <a:t>Source : DMC Media, 2021 Social Media Market and Current Status Analysis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629" y="1845664"/>
            <a:ext cx="6238293" cy="39492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46218" y="490060"/>
            <a:ext cx="2857500" cy="618744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67025" y="2316173"/>
            <a:ext cx="5239224" cy="278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886</Words>
  <Application>Microsoft Macintosh PowerPoint</Application>
  <PresentationFormat>와이드스크린</PresentationFormat>
  <Paragraphs>325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-apple-system</vt:lpstr>
      <vt:lpstr>함초롬돋움</vt:lpstr>
      <vt:lpstr>Apple SD Gothic Neo</vt:lpstr>
      <vt:lpstr>맑은 고딕</vt:lpstr>
      <vt:lpstr>noto</vt:lpstr>
      <vt:lpstr>Pretendard</vt:lpstr>
      <vt:lpstr>Pretendard Light</vt:lpstr>
      <vt:lpstr>Pretendard SemiBold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경서</cp:lastModifiedBy>
  <cp:revision>192</cp:revision>
  <dcterms:created xsi:type="dcterms:W3CDTF">2021-10-22T06:13:27Z</dcterms:created>
  <dcterms:modified xsi:type="dcterms:W3CDTF">2022-08-11T22:01:44Z</dcterms:modified>
  <cp:version>1000.0000.01</cp:version>
</cp:coreProperties>
</file>